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Lst>
  <p:sldSz cx="9144000" cy="5143500" type="screen16x9"/>
  <p:notesSz cx="6858000" cy="9144000"/>
  <p:embeddedFontLst>
    <p:embeddedFont>
      <p:font typeface="Calibri" panose="020F0502020204030204" pitchFamily="34" charset="0"/>
      <p:regular r:id="rId28"/>
      <p:bold r:id="rId29"/>
      <p:italic r:id="rId30"/>
      <p:boldItalic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E9EB26-D006-4F47-A9C7-A653503041FF}">
  <a:tblStyle styleId="{6DE9EB26-D006-4F47-A9C7-A653503041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32535A7-2E6B-4861-A223-0A290A0100B4}"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9e470d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cf1e4a4a13_3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cf1e4a4a13_3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There is no one size fits all approach</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cef88a027b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cef88a027b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dk1"/>
                </a:solidFill>
              </a:rPr>
              <a:t>Format Not Suitable for Time Series Analysis</a:t>
            </a: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Lots of Null Values for 10 Years worth of Data for Majority Locations</a:t>
            </a:r>
            <a:endParaRPr sz="1400">
              <a:solidFill>
                <a:schemeClr val="dk1"/>
              </a:solidFill>
            </a:endParaRPr>
          </a:p>
          <a:p>
            <a:pPr marL="0" lvl="0" indent="0" algn="l" rtl="0">
              <a:spcBef>
                <a:spcPts val="0"/>
              </a:spcBef>
              <a:spcAft>
                <a:spcPts val="0"/>
              </a:spcAft>
              <a:buClr>
                <a:schemeClr val="dk1"/>
              </a:buClr>
              <a:buSzPts val="1100"/>
              <a:buFont typeface="Arial"/>
              <a:buNone/>
            </a:pPr>
            <a:r>
              <a:rPr lang="en" sz="1400">
                <a:solidFill>
                  <a:schemeClr val="dk1"/>
                </a:solidFill>
              </a:rPr>
              <a:t>Regression Analysis Not Possible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cef88a027b_0_3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cef88a027b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AutoNum type="arabicPeriod"/>
            </a:pPr>
            <a:r>
              <a:rPr lang="en" sz="1400">
                <a:solidFill>
                  <a:schemeClr val="dk1"/>
                </a:solidFill>
              </a:rPr>
              <a:t>Analyze null values and remove rows that have no predictive power (same values for all records)</a:t>
            </a:r>
            <a:endParaRPr sz="1400">
              <a:solidFill>
                <a:schemeClr val="dk1"/>
              </a:solidFill>
            </a:endParaRPr>
          </a:p>
          <a:p>
            <a:pPr marL="457200" lvl="0" indent="-317500" algn="l" rtl="0">
              <a:spcBef>
                <a:spcPts val="0"/>
              </a:spcBef>
              <a:spcAft>
                <a:spcPts val="0"/>
              </a:spcAft>
              <a:buClr>
                <a:schemeClr val="dk1"/>
              </a:buClr>
              <a:buSzPts val="1400"/>
              <a:buAutoNum type="arabicPeriod"/>
            </a:pPr>
            <a:r>
              <a:rPr lang="en" sz="1400">
                <a:solidFill>
                  <a:schemeClr val="dk1"/>
                </a:solidFill>
              </a:rPr>
              <a:t>Transpose dataset</a:t>
            </a:r>
            <a:endParaRPr sz="1400">
              <a:solidFill>
                <a:schemeClr val="dk1"/>
              </a:solidFill>
            </a:endParaRPr>
          </a:p>
          <a:p>
            <a:pPr marL="457200" lvl="0" indent="-317500" algn="l" rtl="0">
              <a:spcBef>
                <a:spcPts val="0"/>
              </a:spcBef>
              <a:spcAft>
                <a:spcPts val="0"/>
              </a:spcAft>
              <a:buClr>
                <a:schemeClr val="dk1"/>
              </a:buClr>
              <a:buSzPts val="1400"/>
              <a:buAutoNum type="arabicPeriod"/>
            </a:pPr>
            <a:r>
              <a:rPr lang="en" sz="1400">
                <a:solidFill>
                  <a:schemeClr val="dk1"/>
                </a:solidFill>
              </a:rPr>
              <a:t>Merge data from different metropolitan areas (merge sheets)</a:t>
            </a:r>
            <a:endParaRPr sz="1400">
              <a:solidFill>
                <a:schemeClr val="dk1"/>
              </a:solidFill>
            </a:endParaRPr>
          </a:p>
          <a:p>
            <a:pPr marL="457200" lvl="0" indent="-317500" algn="l" rtl="0">
              <a:spcBef>
                <a:spcPts val="0"/>
              </a:spcBef>
              <a:spcAft>
                <a:spcPts val="0"/>
              </a:spcAft>
              <a:buClr>
                <a:schemeClr val="dk1"/>
              </a:buClr>
              <a:buSzPts val="1400"/>
              <a:buAutoNum type="arabicPeriod"/>
            </a:pPr>
            <a:r>
              <a:rPr lang="en" sz="1400">
                <a:solidFill>
                  <a:schemeClr val="dk1"/>
                </a:solidFill>
              </a:rPr>
              <a:t>Add new column specifying metropolitan area and region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c6f9e470d_0_4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c6f9e470d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cef88a027b_0_4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cef88a027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cef88a027b_3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cef88a027b_3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cef88a027b_5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cef88a027b_5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cef88a027b_5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cef88a027b_5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cef88a027b_5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cef88a027b_5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c6f9e470d_0_3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c6f9e470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cf1e4a4a13_3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cf1e4a4a1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c6f9e470d_0_4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c6f9e470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c6f9e470d_0_12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c6f9e470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d08aa9c2ac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d08aa9c2a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d08aa9c2ac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d08aa9c2a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Investing in areas where Amazon has established operation has become historically lucrative. By following Amazon’s lead and investing in Industrial Space (New Development or Completed Builds) in the Toronto East area, investment is viewed as low risk and leaves room for growth.</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d0a5293945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d0a529394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cf1e4a4a13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cf1e4a4a13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cf1e4a4a13_3_4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cf1e4a4a13_3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cf1e4a4a13_4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cf1e4a4a13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cf1e4a4a13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cf1e4a4a1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c6f9e470d_0_2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c6f9e470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cf1e4a4a13_3_2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cf1e4a4a13_3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cef88a027b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cef88a02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cef88a027b_0_2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cef88a027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598100" y="1972672"/>
            <a:ext cx="8222100" cy="8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000000"/>
                </a:solidFill>
              </a:rPr>
              <a:t>Analyzing the Canadian Industrial Real Estate Market</a:t>
            </a:r>
            <a:endParaRPr>
              <a:solidFill>
                <a:srgbClr val="000000"/>
              </a:solidFill>
            </a:endParaRPr>
          </a:p>
        </p:txBody>
      </p:sp>
      <p:sp>
        <p:nvSpPr>
          <p:cNvPr id="86" name="Google Shape;86;p13"/>
          <p:cNvSpPr txBox="1">
            <a:spLocks noGrp="1"/>
          </p:cNvSpPr>
          <p:nvPr>
            <p:ph type="subTitle" idx="1"/>
          </p:nvPr>
        </p:nvSpPr>
        <p:spPr>
          <a:xfrm>
            <a:off x="598088" y="2863988"/>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Understanding the Impact on Vacancy Rates</a:t>
            </a:r>
            <a:endParaRPr>
              <a:solidFill>
                <a:srgbClr val="000000"/>
              </a:solidFill>
            </a:endParaRPr>
          </a:p>
          <a:p>
            <a:pPr marL="0" lvl="0" indent="0" algn="l" rtl="0">
              <a:spcBef>
                <a:spcPts val="0"/>
              </a:spcBef>
              <a:spcAft>
                <a:spcPts val="0"/>
              </a:spcAft>
              <a:buNone/>
            </a:pPr>
            <a:r>
              <a:rPr lang="en">
                <a:solidFill>
                  <a:srgbClr val="000000"/>
                </a:solidFill>
              </a:rPr>
              <a:t>Group 7</a:t>
            </a:r>
            <a:endParaRPr>
              <a:solidFill>
                <a:srgbClr val="000000"/>
              </a:solidFill>
            </a:endParaRPr>
          </a:p>
        </p:txBody>
      </p:sp>
      <p:pic>
        <p:nvPicPr>
          <p:cNvPr id="87" name="Google Shape;87;p13"/>
          <p:cNvPicPr preferRelativeResize="0"/>
          <p:nvPr/>
        </p:nvPicPr>
        <p:blipFill>
          <a:blip r:embed="rId3">
            <a:alphaModFix/>
          </a:blip>
          <a:stretch>
            <a:fillRect/>
          </a:stretch>
        </p:blipFill>
        <p:spPr>
          <a:xfrm>
            <a:off x="6764725" y="4403073"/>
            <a:ext cx="2268500" cy="5548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3"/>
          <p:cNvSpPr txBox="1"/>
          <p:nvPr/>
        </p:nvSpPr>
        <p:spPr>
          <a:xfrm>
            <a:off x="1135175" y="41500"/>
            <a:ext cx="6620100" cy="554100"/>
          </a:xfrm>
          <a:prstGeom prst="rect">
            <a:avLst/>
          </a:prstGeom>
          <a:solidFill>
            <a:srgbClr val="FFFFFF"/>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a:solidFill>
                  <a:schemeClr val="dk1"/>
                </a:solidFill>
                <a:latin typeface="Roboto"/>
                <a:ea typeface="Roboto"/>
                <a:cs typeface="Roboto"/>
                <a:sym typeface="Roboto"/>
              </a:rPr>
              <a:t>How have Vacancy Rates trended Historically?</a:t>
            </a:r>
            <a:endParaRPr sz="2400">
              <a:solidFill>
                <a:schemeClr val="dk1"/>
              </a:solidFill>
              <a:latin typeface="Roboto"/>
              <a:ea typeface="Roboto"/>
              <a:cs typeface="Roboto"/>
              <a:sym typeface="Roboto"/>
            </a:endParaRPr>
          </a:p>
        </p:txBody>
      </p:sp>
      <p:pic>
        <p:nvPicPr>
          <p:cNvPr id="194" name="Google Shape;194;p23"/>
          <p:cNvPicPr preferRelativeResize="0"/>
          <p:nvPr/>
        </p:nvPicPr>
        <p:blipFill>
          <a:blip r:embed="rId3">
            <a:alphaModFix/>
          </a:blip>
          <a:stretch>
            <a:fillRect/>
          </a:stretch>
        </p:blipFill>
        <p:spPr>
          <a:xfrm>
            <a:off x="0" y="749375"/>
            <a:ext cx="9144000" cy="439875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Creation of the Analytical File</a:t>
            </a:r>
            <a:endParaRPr/>
          </a:p>
        </p:txBody>
      </p:sp>
      <p:grpSp>
        <p:nvGrpSpPr>
          <p:cNvPr id="200" name="Google Shape;200;p24"/>
          <p:cNvGrpSpPr/>
          <p:nvPr/>
        </p:nvGrpSpPr>
        <p:grpSpPr>
          <a:xfrm>
            <a:off x="431794" y="1017830"/>
            <a:ext cx="8157291" cy="3631975"/>
            <a:chOff x="431925" y="1304875"/>
            <a:chExt cx="2628925" cy="3416400"/>
          </a:xfrm>
        </p:grpSpPr>
        <p:sp>
          <p:nvSpPr>
            <p:cNvPr id="201" name="Google Shape;201;p24"/>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sp>
        <p:nvSpPr>
          <p:cNvPr id="203" name="Google Shape;203;p24"/>
          <p:cNvSpPr txBox="1"/>
          <p:nvPr/>
        </p:nvSpPr>
        <p:spPr>
          <a:xfrm>
            <a:off x="469147" y="1053149"/>
            <a:ext cx="35832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rgbClr val="FFFFFF"/>
                </a:solidFill>
                <a:latin typeface="Roboto"/>
                <a:ea typeface="Roboto"/>
                <a:cs typeface="Roboto"/>
                <a:sym typeface="Roboto"/>
              </a:rPr>
              <a:t>Raw Dataset</a:t>
            </a:r>
            <a:endParaRPr sz="2000">
              <a:solidFill>
                <a:srgbClr val="FFFFFF"/>
              </a:solidFill>
              <a:latin typeface="Roboto"/>
              <a:ea typeface="Roboto"/>
              <a:cs typeface="Roboto"/>
              <a:sym typeface="Roboto"/>
            </a:endParaRPr>
          </a:p>
        </p:txBody>
      </p:sp>
      <p:pic>
        <p:nvPicPr>
          <p:cNvPr id="204" name="Google Shape;204;p24"/>
          <p:cNvPicPr preferRelativeResize="0"/>
          <p:nvPr/>
        </p:nvPicPr>
        <p:blipFill>
          <a:blip r:embed="rId3">
            <a:alphaModFix/>
          </a:blip>
          <a:stretch>
            <a:fillRect/>
          </a:stretch>
        </p:blipFill>
        <p:spPr>
          <a:xfrm>
            <a:off x="458725" y="1743450"/>
            <a:ext cx="8103426" cy="2262100"/>
          </a:xfrm>
          <a:prstGeom prst="rect">
            <a:avLst/>
          </a:prstGeom>
          <a:noFill/>
          <a:ln>
            <a:noFill/>
          </a:ln>
        </p:spPr>
      </p:pic>
      <p:pic>
        <p:nvPicPr>
          <p:cNvPr id="205" name="Google Shape;205;p24"/>
          <p:cNvPicPr preferRelativeResize="0"/>
          <p:nvPr/>
        </p:nvPicPr>
        <p:blipFill>
          <a:blip r:embed="rId4">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Creation of the Analytical File</a:t>
            </a:r>
            <a:endParaRPr/>
          </a:p>
        </p:txBody>
      </p:sp>
      <p:grpSp>
        <p:nvGrpSpPr>
          <p:cNvPr id="211" name="Google Shape;211;p25"/>
          <p:cNvGrpSpPr/>
          <p:nvPr/>
        </p:nvGrpSpPr>
        <p:grpSpPr>
          <a:xfrm>
            <a:off x="431789" y="1017824"/>
            <a:ext cx="8177011" cy="3533234"/>
            <a:chOff x="431925" y="1304875"/>
            <a:chExt cx="2628926" cy="3416393"/>
          </a:xfrm>
        </p:grpSpPr>
        <p:sp>
          <p:nvSpPr>
            <p:cNvPr id="212" name="Google Shape;212;p25"/>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5"/>
            <p:cNvSpPr/>
            <p:nvPr/>
          </p:nvSpPr>
          <p:spPr>
            <a:xfrm>
              <a:off x="431951" y="1825668"/>
              <a:ext cx="2628900" cy="2895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457200" lvl="0" indent="-317500" algn="l" rtl="0">
                <a:spcBef>
                  <a:spcPts val="0"/>
                </a:spcBef>
                <a:spcAft>
                  <a:spcPts val="0"/>
                </a:spcAft>
                <a:buSzPts val="1400"/>
                <a:buAutoNum type="arabicPeriod"/>
              </a:pPr>
              <a:r>
                <a:rPr lang="en"/>
                <a:t>Analyze null values and remove rows that have no predictive power (same values for all records)</a:t>
              </a:r>
              <a:endParaRPr/>
            </a:p>
            <a:p>
              <a:pPr marL="457200" lvl="0" indent="-317500" algn="l" rtl="0">
                <a:spcBef>
                  <a:spcPts val="0"/>
                </a:spcBef>
                <a:spcAft>
                  <a:spcPts val="0"/>
                </a:spcAft>
                <a:buSzPts val="1400"/>
                <a:buAutoNum type="arabicPeriod"/>
              </a:pPr>
              <a:r>
                <a:rPr lang="en"/>
                <a:t>Transpose dataset</a:t>
              </a:r>
              <a:endParaRPr/>
            </a:p>
            <a:p>
              <a:pPr marL="457200" lvl="0" indent="-317500" algn="l" rtl="0">
                <a:spcBef>
                  <a:spcPts val="0"/>
                </a:spcBef>
                <a:spcAft>
                  <a:spcPts val="0"/>
                </a:spcAft>
                <a:buSzPts val="1400"/>
                <a:buAutoNum type="arabicPeriod"/>
              </a:pPr>
              <a:r>
                <a:rPr lang="en"/>
                <a:t>Merge data from different metropolitan areas (merge sheets)</a:t>
              </a:r>
              <a:endParaRPr/>
            </a:p>
            <a:p>
              <a:pPr marL="457200" lvl="0" indent="-317500" algn="l" rtl="0">
                <a:spcBef>
                  <a:spcPts val="0"/>
                </a:spcBef>
                <a:spcAft>
                  <a:spcPts val="0"/>
                </a:spcAft>
                <a:buSzPts val="1400"/>
                <a:buAutoNum type="arabicPeriod"/>
              </a:pPr>
              <a:r>
                <a:rPr lang="en"/>
                <a:t>Add new column specifying metropolitan area and region</a:t>
              </a:r>
              <a:endParaRPr/>
            </a:p>
            <a:p>
              <a:pPr marL="457200" lvl="0" indent="-317500" algn="l" rtl="0">
                <a:spcBef>
                  <a:spcPts val="0"/>
                </a:spcBef>
                <a:spcAft>
                  <a:spcPts val="0"/>
                </a:spcAft>
                <a:buSzPts val="1400"/>
                <a:buAutoNum type="arabicPeriod"/>
              </a:pPr>
              <a:r>
                <a:rPr lang="en"/>
                <a:t>Add external factor data including GDP, Population, and Inflation Values</a:t>
              </a:r>
              <a:endParaRPr/>
            </a:p>
            <a:p>
              <a:pPr marL="0" lvl="0" indent="0" algn="l" rtl="0">
                <a:spcBef>
                  <a:spcPts val="0"/>
                </a:spcBef>
                <a:spcAft>
                  <a:spcPts val="0"/>
                </a:spcAft>
                <a:buNone/>
              </a:pPr>
              <a:endParaRPr/>
            </a:p>
          </p:txBody>
        </p:sp>
      </p:grpSp>
      <p:sp>
        <p:nvSpPr>
          <p:cNvPr id="214" name="Google Shape;214;p25"/>
          <p:cNvSpPr txBox="1"/>
          <p:nvPr/>
        </p:nvSpPr>
        <p:spPr>
          <a:xfrm>
            <a:off x="469147" y="1053149"/>
            <a:ext cx="35832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rgbClr val="FFFFFF"/>
                </a:solidFill>
                <a:latin typeface="Roboto"/>
                <a:ea typeface="Roboto"/>
                <a:cs typeface="Roboto"/>
                <a:sym typeface="Roboto"/>
              </a:rPr>
              <a:t>Transformations Applied</a:t>
            </a:r>
            <a:endParaRPr sz="2000">
              <a:solidFill>
                <a:srgbClr val="FFFFFF"/>
              </a:solidFill>
              <a:latin typeface="Roboto"/>
              <a:ea typeface="Roboto"/>
              <a:cs typeface="Roboto"/>
              <a:sym typeface="Roboto"/>
            </a:endParaRPr>
          </a:p>
        </p:txBody>
      </p:sp>
      <p:pic>
        <p:nvPicPr>
          <p:cNvPr id="215" name="Google Shape;215;p25"/>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6" descr="Background pointer shape in timeline graphic"/>
          <p:cNvSpPr/>
          <p:nvPr/>
        </p:nvSpPr>
        <p:spPr>
          <a:xfrm>
            <a:off x="340934" y="2199000"/>
            <a:ext cx="1872300" cy="745500"/>
          </a:xfrm>
          <a:prstGeom prst="homePlate">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21" name="Google Shape;221;p26"/>
          <p:cNvSpPr txBox="1">
            <a:spLocks noGrp="1"/>
          </p:cNvSpPr>
          <p:nvPr>
            <p:ph type="body" idx="4294967295"/>
          </p:nvPr>
        </p:nvSpPr>
        <p:spPr>
          <a:xfrm>
            <a:off x="340923" y="2336550"/>
            <a:ext cx="14556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a:solidFill>
                  <a:schemeClr val="lt1"/>
                </a:solidFill>
              </a:rPr>
              <a:t>Analyze</a:t>
            </a:r>
            <a:endParaRPr sz="1600">
              <a:solidFill>
                <a:schemeClr val="lt1"/>
              </a:solidFill>
            </a:endParaRPr>
          </a:p>
        </p:txBody>
      </p:sp>
      <p:grpSp>
        <p:nvGrpSpPr>
          <p:cNvPr id="222" name="Google Shape;222;p26"/>
          <p:cNvGrpSpPr/>
          <p:nvPr/>
        </p:nvGrpSpPr>
        <p:grpSpPr>
          <a:xfrm>
            <a:off x="969270" y="1610215"/>
            <a:ext cx="198900" cy="593656"/>
            <a:chOff x="777447" y="1610215"/>
            <a:chExt cx="198900" cy="593656"/>
          </a:xfrm>
        </p:grpSpPr>
        <p:cxnSp>
          <p:nvCxnSpPr>
            <p:cNvPr id="223" name="Google Shape;223;p26"/>
            <p:cNvCxnSpPr/>
            <p:nvPr/>
          </p:nvCxnSpPr>
          <p:spPr>
            <a:xfrm>
              <a:off x="876909" y="1649171"/>
              <a:ext cx="0" cy="554700"/>
            </a:xfrm>
            <a:prstGeom prst="straightConnector1">
              <a:avLst/>
            </a:prstGeom>
            <a:noFill/>
            <a:ln w="9525" cap="flat" cmpd="sng">
              <a:solidFill>
                <a:schemeClr val="dk2"/>
              </a:solidFill>
              <a:prstDash val="solid"/>
              <a:round/>
              <a:headEnd type="none" w="sm" len="sm"/>
              <a:tailEnd type="none" w="sm" len="sm"/>
            </a:ln>
          </p:spPr>
        </p:cxnSp>
        <p:sp>
          <p:nvSpPr>
            <p:cNvPr id="224" name="Google Shape;224;p26"/>
            <p:cNvSpPr/>
            <p:nvPr/>
          </p:nvSpPr>
          <p:spPr>
            <a:xfrm>
              <a:off x="777447"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26"/>
          <p:cNvSpPr txBox="1">
            <a:spLocks noGrp="1"/>
          </p:cNvSpPr>
          <p:nvPr>
            <p:ph type="body" idx="4294967295"/>
          </p:nvPr>
        </p:nvSpPr>
        <p:spPr>
          <a:xfrm>
            <a:off x="318375" y="385676"/>
            <a:ext cx="2242800" cy="1050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solidFill>
                  <a:schemeClr val="dk1"/>
                </a:solidFill>
                <a:latin typeface="Arial"/>
                <a:ea typeface="Arial"/>
                <a:cs typeface="Arial"/>
                <a:sym typeface="Arial"/>
              </a:rPr>
              <a:t>Analyze null values and remove rows that have no predictive power (same values for all records)</a:t>
            </a:r>
            <a:endParaRPr sz="1600">
              <a:solidFill>
                <a:schemeClr val="dk1"/>
              </a:solidFill>
            </a:endParaRPr>
          </a:p>
        </p:txBody>
      </p:sp>
      <p:sp>
        <p:nvSpPr>
          <p:cNvPr id="226" name="Google Shape;226;p26" descr="Background pointer shape in timeline graphic"/>
          <p:cNvSpPr/>
          <p:nvPr/>
        </p:nvSpPr>
        <p:spPr>
          <a:xfrm>
            <a:off x="1817054"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27" name="Google Shape;227;p26"/>
          <p:cNvSpPr txBox="1">
            <a:spLocks noGrp="1"/>
          </p:cNvSpPr>
          <p:nvPr>
            <p:ph type="body" idx="4294967295"/>
          </p:nvPr>
        </p:nvSpPr>
        <p:spPr>
          <a:xfrm>
            <a:off x="2126317"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a:solidFill>
                  <a:schemeClr val="lt1"/>
                </a:solidFill>
              </a:rPr>
              <a:t>Transpose</a:t>
            </a:r>
            <a:endParaRPr sz="1600">
              <a:solidFill>
                <a:schemeClr val="lt1"/>
              </a:solidFill>
            </a:endParaRPr>
          </a:p>
        </p:txBody>
      </p:sp>
      <p:grpSp>
        <p:nvGrpSpPr>
          <p:cNvPr id="228" name="Google Shape;228;p26"/>
          <p:cNvGrpSpPr/>
          <p:nvPr/>
        </p:nvGrpSpPr>
        <p:grpSpPr>
          <a:xfrm>
            <a:off x="2684632" y="2938958"/>
            <a:ext cx="198900" cy="593656"/>
            <a:chOff x="2223534" y="2938958"/>
            <a:chExt cx="198900" cy="593656"/>
          </a:xfrm>
        </p:grpSpPr>
        <p:cxnSp>
          <p:nvCxnSpPr>
            <p:cNvPr id="229" name="Google Shape;229;p26"/>
            <p:cNvCxnSpPr/>
            <p:nvPr/>
          </p:nvCxnSpPr>
          <p:spPr>
            <a:xfrm rot="10800000">
              <a:off x="2322997" y="2938958"/>
              <a:ext cx="0" cy="554700"/>
            </a:xfrm>
            <a:prstGeom prst="straightConnector1">
              <a:avLst/>
            </a:prstGeom>
            <a:noFill/>
            <a:ln w="9525" cap="flat" cmpd="sng">
              <a:solidFill>
                <a:schemeClr val="dk2"/>
              </a:solidFill>
              <a:prstDash val="solid"/>
              <a:round/>
              <a:headEnd type="none" w="sm" len="sm"/>
              <a:tailEnd type="none" w="sm" len="sm"/>
            </a:ln>
          </p:spPr>
        </p:cxnSp>
        <p:sp>
          <p:nvSpPr>
            <p:cNvPr id="230" name="Google Shape;230;p26"/>
            <p:cNvSpPr/>
            <p:nvPr/>
          </p:nvSpPr>
          <p:spPr>
            <a:xfrm rot="10800000" flipH="1">
              <a:off x="2223534" y="3333714"/>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26"/>
          <p:cNvSpPr txBox="1">
            <a:spLocks noGrp="1"/>
          </p:cNvSpPr>
          <p:nvPr>
            <p:ph type="body" idx="4294967295"/>
          </p:nvPr>
        </p:nvSpPr>
        <p:spPr>
          <a:xfrm>
            <a:off x="1600012" y="3684475"/>
            <a:ext cx="2242800" cy="906300"/>
          </a:xfrm>
          <a:prstGeom prst="rect">
            <a:avLst/>
          </a:prstGeom>
        </p:spPr>
        <p:txBody>
          <a:bodyPr spcFirstLastPara="1" wrap="square" lIns="91425" tIns="91425" rIns="91425" bIns="91425" anchor="t" anchorCtr="0">
            <a:noAutofit/>
          </a:bodyPr>
          <a:lstStyle/>
          <a:p>
            <a:pPr marL="457200" lvl="0" indent="0" algn="l" rtl="0">
              <a:lnSpc>
                <a:spcPct val="100000"/>
              </a:lnSpc>
              <a:spcBef>
                <a:spcPts val="0"/>
              </a:spcBef>
              <a:spcAft>
                <a:spcPts val="0"/>
              </a:spcAft>
              <a:buNone/>
            </a:pPr>
            <a:r>
              <a:rPr lang="en" sz="1500">
                <a:solidFill>
                  <a:schemeClr val="dk1"/>
                </a:solidFill>
                <a:latin typeface="Arial"/>
                <a:ea typeface="Arial"/>
                <a:cs typeface="Arial"/>
                <a:sym typeface="Arial"/>
              </a:rPr>
              <a:t>Transpose dataset</a:t>
            </a:r>
            <a:endParaRPr sz="1700">
              <a:solidFill>
                <a:schemeClr val="dk1"/>
              </a:solidFill>
            </a:endParaRPr>
          </a:p>
        </p:txBody>
      </p:sp>
      <p:sp>
        <p:nvSpPr>
          <p:cNvPr id="232" name="Google Shape;232;p26" descr="Background pointer shape in timeline graphic"/>
          <p:cNvSpPr/>
          <p:nvPr/>
        </p:nvSpPr>
        <p:spPr>
          <a:xfrm>
            <a:off x="3471973"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33" name="Google Shape;233;p26"/>
          <p:cNvSpPr txBox="1">
            <a:spLocks noGrp="1"/>
          </p:cNvSpPr>
          <p:nvPr>
            <p:ph type="body" idx="4294967295"/>
          </p:nvPr>
        </p:nvSpPr>
        <p:spPr>
          <a:xfrm>
            <a:off x="3767755"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a:solidFill>
                  <a:schemeClr val="lt1"/>
                </a:solidFill>
              </a:rPr>
              <a:t>Merge</a:t>
            </a:r>
            <a:endParaRPr sz="1600">
              <a:solidFill>
                <a:schemeClr val="lt1"/>
              </a:solidFill>
            </a:endParaRPr>
          </a:p>
        </p:txBody>
      </p:sp>
      <p:grpSp>
        <p:nvGrpSpPr>
          <p:cNvPr id="234" name="Google Shape;234;p26"/>
          <p:cNvGrpSpPr/>
          <p:nvPr/>
        </p:nvGrpSpPr>
        <p:grpSpPr>
          <a:xfrm>
            <a:off x="4319545" y="1610215"/>
            <a:ext cx="198900" cy="593656"/>
            <a:chOff x="3918084" y="1610215"/>
            <a:chExt cx="198900" cy="593656"/>
          </a:xfrm>
        </p:grpSpPr>
        <p:cxnSp>
          <p:nvCxnSpPr>
            <p:cNvPr id="235" name="Google Shape;235;p26"/>
            <p:cNvCxnSpPr/>
            <p:nvPr/>
          </p:nvCxnSpPr>
          <p:spPr>
            <a:xfrm>
              <a:off x="4017546" y="1649171"/>
              <a:ext cx="0" cy="554700"/>
            </a:xfrm>
            <a:prstGeom prst="straightConnector1">
              <a:avLst/>
            </a:prstGeom>
            <a:noFill/>
            <a:ln w="9525" cap="flat" cmpd="sng">
              <a:solidFill>
                <a:schemeClr val="dk2"/>
              </a:solidFill>
              <a:prstDash val="solid"/>
              <a:round/>
              <a:headEnd type="none" w="sm" len="sm"/>
              <a:tailEnd type="none" w="sm" len="sm"/>
            </a:ln>
          </p:spPr>
        </p:cxnSp>
        <p:sp>
          <p:nvSpPr>
            <p:cNvPr id="236" name="Google Shape;236;p26"/>
            <p:cNvSpPr/>
            <p:nvPr/>
          </p:nvSpPr>
          <p:spPr>
            <a:xfrm>
              <a:off x="3918084"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 name="Google Shape;237;p26"/>
          <p:cNvSpPr txBox="1">
            <a:spLocks noGrp="1"/>
          </p:cNvSpPr>
          <p:nvPr>
            <p:ph type="body" idx="4294967295"/>
          </p:nvPr>
        </p:nvSpPr>
        <p:spPr>
          <a:xfrm>
            <a:off x="3376119" y="457967"/>
            <a:ext cx="2242800" cy="906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solidFill>
                  <a:schemeClr val="dk1"/>
                </a:solidFill>
                <a:latin typeface="Arial"/>
                <a:ea typeface="Arial"/>
                <a:cs typeface="Arial"/>
                <a:sym typeface="Arial"/>
              </a:rPr>
              <a:t>Merge data from different metropolitan areas (merge sheets)</a:t>
            </a:r>
            <a:endParaRPr sz="1600">
              <a:solidFill>
                <a:schemeClr val="dk1"/>
              </a:solidFill>
            </a:endParaRPr>
          </a:p>
        </p:txBody>
      </p:sp>
      <p:sp>
        <p:nvSpPr>
          <p:cNvPr id="238" name="Google Shape;238;p26" descr="Background pointer shape in timeline graphic"/>
          <p:cNvSpPr/>
          <p:nvPr/>
        </p:nvSpPr>
        <p:spPr>
          <a:xfrm>
            <a:off x="5126893"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39" name="Google Shape;239;p26"/>
          <p:cNvSpPr txBox="1">
            <a:spLocks noGrp="1"/>
          </p:cNvSpPr>
          <p:nvPr>
            <p:ph type="body" idx="4294967295"/>
          </p:nvPr>
        </p:nvSpPr>
        <p:spPr>
          <a:xfrm>
            <a:off x="5416699"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a:solidFill>
                  <a:schemeClr val="lt1"/>
                </a:solidFill>
              </a:rPr>
              <a:t>Extract Region</a:t>
            </a:r>
            <a:endParaRPr sz="1600">
              <a:solidFill>
                <a:schemeClr val="lt1"/>
              </a:solidFill>
            </a:endParaRPr>
          </a:p>
        </p:txBody>
      </p:sp>
      <p:grpSp>
        <p:nvGrpSpPr>
          <p:cNvPr id="240" name="Google Shape;240;p26"/>
          <p:cNvGrpSpPr/>
          <p:nvPr/>
        </p:nvGrpSpPr>
        <p:grpSpPr>
          <a:xfrm>
            <a:off x="5973070" y="2938958"/>
            <a:ext cx="198900" cy="593656"/>
            <a:chOff x="5958946" y="2938958"/>
            <a:chExt cx="198900" cy="593656"/>
          </a:xfrm>
        </p:grpSpPr>
        <p:cxnSp>
          <p:nvCxnSpPr>
            <p:cNvPr id="241" name="Google Shape;241;p26"/>
            <p:cNvCxnSpPr/>
            <p:nvPr/>
          </p:nvCxnSpPr>
          <p:spPr>
            <a:xfrm rot="10800000">
              <a:off x="6058409" y="2938958"/>
              <a:ext cx="0" cy="554700"/>
            </a:xfrm>
            <a:prstGeom prst="straightConnector1">
              <a:avLst/>
            </a:prstGeom>
            <a:noFill/>
            <a:ln w="9525" cap="flat" cmpd="sng">
              <a:solidFill>
                <a:schemeClr val="dk2"/>
              </a:solidFill>
              <a:prstDash val="solid"/>
              <a:round/>
              <a:headEnd type="none" w="sm" len="sm"/>
              <a:tailEnd type="none" w="sm" len="sm"/>
            </a:ln>
          </p:spPr>
        </p:cxnSp>
        <p:sp>
          <p:nvSpPr>
            <p:cNvPr id="242" name="Google Shape;242;p26"/>
            <p:cNvSpPr/>
            <p:nvPr/>
          </p:nvSpPr>
          <p:spPr>
            <a:xfrm rot="10800000" flipH="1">
              <a:off x="5958946" y="3333714"/>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 name="Google Shape;243;p26"/>
          <p:cNvSpPr txBox="1">
            <a:spLocks noGrp="1"/>
          </p:cNvSpPr>
          <p:nvPr>
            <p:ph type="body" idx="4294967295"/>
          </p:nvPr>
        </p:nvSpPr>
        <p:spPr>
          <a:xfrm>
            <a:off x="5126902" y="3757725"/>
            <a:ext cx="2242800" cy="906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50">
                <a:solidFill>
                  <a:schemeClr val="dk1"/>
                </a:solidFill>
                <a:latin typeface="Arial"/>
                <a:ea typeface="Arial"/>
                <a:cs typeface="Arial"/>
                <a:sym typeface="Arial"/>
              </a:rPr>
              <a:t>Add new column specifying metropolitan area and region</a:t>
            </a:r>
            <a:endParaRPr sz="1450">
              <a:solidFill>
                <a:schemeClr val="dk1"/>
              </a:solidFill>
            </a:endParaRPr>
          </a:p>
        </p:txBody>
      </p:sp>
      <p:sp>
        <p:nvSpPr>
          <p:cNvPr id="244" name="Google Shape;244;p26" descr="Background pointer shape in timeline graphic"/>
          <p:cNvSpPr/>
          <p:nvPr/>
        </p:nvSpPr>
        <p:spPr>
          <a:xfrm>
            <a:off x="6781813"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245" name="Google Shape;245;p26"/>
          <p:cNvSpPr txBox="1">
            <a:spLocks noGrp="1"/>
          </p:cNvSpPr>
          <p:nvPr>
            <p:ph type="body" idx="4294967295"/>
          </p:nvPr>
        </p:nvSpPr>
        <p:spPr>
          <a:xfrm>
            <a:off x="7111512"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a:solidFill>
                  <a:schemeClr val="lt1"/>
                </a:solidFill>
              </a:rPr>
              <a:t>Integrate Economics</a:t>
            </a:r>
            <a:endParaRPr sz="1600">
              <a:solidFill>
                <a:schemeClr val="lt1"/>
              </a:solidFill>
            </a:endParaRPr>
          </a:p>
        </p:txBody>
      </p:sp>
      <p:grpSp>
        <p:nvGrpSpPr>
          <p:cNvPr id="246" name="Google Shape;246;p26"/>
          <p:cNvGrpSpPr/>
          <p:nvPr/>
        </p:nvGrpSpPr>
        <p:grpSpPr>
          <a:xfrm>
            <a:off x="7669807" y="1610215"/>
            <a:ext cx="198900" cy="593656"/>
            <a:chOff x="3918084" y="1610215"/>
            <a:chExt cx="198900" cy="593656"/>
          </a:xfrm>
        </p:grpSpPr>
        <p:cxnSp>
          <p:nvCxnSpPr>
            <p:cNvPr id="247" name="Google Shape;247;p26"/>
            <p:cNvCxnSpPr/>
            <p:nvPr/>
          </p:nvCxnSpPr>
          <p:spPr>
            <a:xfrm>
              <a:off x="4017546" y="1649171"/>
              <a:ext cx="0" cy="554700"/>
            </a:xfrm>
            <a:prstGeom prst="straightConnector1">
              <a:avLst/>
            </a:prstGeom>
            <a:noFill/>
            <a:ln w="9525" cap="flat" cmpd="sng">
              <a:solidFill>
                <a:schemeClr val="dk2"/>
              </a:solidFill>
              <a:prstDash val="solid"/>
              <a:round/>
              <a:headEnd type="none" w="sm" len="sm"/>
              <a:tailEnd type="none" w="sm" len="sm"/>
            </a:ln>
          </p:spPr>
        </p:cxnSp>
        <p:sp>
          <p:nvSpPr>
            <p:cNvPr id="248" name="Google Shape;248;p26"/>
            <p:cNvSpPr/>
            <p:nvPr/>
          </p:nvSpPr>
          <p:spPr>
            <a:xfrm>
              <a:off x="3918084"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 name="Google Shape;249;p26"/>
          <p:cNvSpPr txBox="1">
            <a:spLocks noGrp="1"/>
          </p:cNvSpPr>
          <p:nvPr>
            <p:ph type="body" idx="4294967295"/>
          </p:nvPr>
        </p:nvSpPr>
        <p:spPr>
          <a:xfrm>
            <a:off x="6685979" y="385667"/>
            <a:ext cx="2242800" cy="906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solidFill>
                  <a:schemeClr val="dk1"/>
                </a:solidFill>
                <a:latin typeface="Arial"/>
                <a:ea typeface="Arial"/>
                <a:cs typeface="Arial"/>
                <a:sym typeface="Arial"/>
              </a:rPr>
              <a:t>Add external factor data including GDP, Population, and Inflation Values</a:t>
            </a:r>
            <a:endParaRPr sz="1600">
              <a:solidFill>
                <a:schemeClr val="dk1"/>
              </a:solidFill>
            </a:endParaRPr>
          </a:p>
        </p:txBody>
      </p:sp>
      <p:pic>
        <p:nvPicPr>
          <p:cNvPr id="250" name="Google Shape;250;p26"/>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Creation of the Analytical File</a:t>
            </a:r>
            <a:endParaRPr/>
          </a:p>
        </p:txBody>
      </p:sp>
      <p:grpSp>
        <p:nvGrpSpPr>
          <p:cNvPr id="256" name="Google Shape;256;p27"/>
          <p:cNvGrpSpPr/>
          <p:nvPr/>
        </p:nvGrpSpPr>
        <p:grpSpPr>
          <a:xfrm>
            <a:off x="214350" y="1017799"/>
            <a:ext cx="8773774" cy="3759748"/>
            <a:chOff x="431925" y="1304875"/>
            <a:chExt cx="2628925" cy="3416400"/>
          </a:xfrm>
        </p:grpSpPr>
        <p:sp>
          <p:nvSpPr>
            <p:cNvPr id="257" name="Google Shape;257;p27"/>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7"/>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sp>
        <p:nvSpPr>
          <p:cNvPr id="259" name="Google Shape;259;p27"/>
          <p:cNvSpPr txBox="1"/>
          <p:nvPr/>
        </p:nvSpPr>
        <p:spPr>
          <a:xfrm>
            <a:off x="469147" y="1053149"/>
            <a:ext cx="35832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rgbClr val="FFFFFF"/>
                </a:solidFill>
                <a:latin typeface="Roboto"/>
                <a:ea typeface="Roboto"/>
                <a:cs typeface="Roboto"/>
                <a:sym typeface="Roboto"/>
              </a:rPr>
              <a:t>Final Analytical File</a:t>
            </a:r>
            <a:endParaRPr sz="2000">
              <a:solidFill>
                <a:srgbClr val="FFFFFF"/>
              </a:solidFill>
              <a:latin typeface="Roboto"/>
              <a:ea typeface="Roboto"/>
              <a:cs typeface="Roboto"/>
              <a:sym typeface="Roboto"/>
            </a:endParaRPr>
          </a:p>
        </p:txBody>
      </p:sp>
      <p:pic>
        <p:nvPicPr>
          <p:cNvPr id="260" name="Google Shape;260;p27"/>
          <p:cNvPicPr preferRelativeResize="0"/>
          <p:nvPr/>
        </p:nvPicPr>
        <p:blipFill>
          <a:blip r:embed="rId3">
            <a:alphaModFix/>
          </a:blip>
          <a:stretch>
            <a:fillRect/>
          </a:stretch>
        </p:blipFill>
        <p:spPr>
          <a:xfrm>
            <a:off x="214350" y="2200669"/>
            <a:ext cx="8766374" cy="1621881"/>
          </a:xfrm>
          <a:prstGeom prst="rect">
            <a:avLst/>
          </a:prstGeom>
          <a:noFill/>
          <a:ln>
            <a:noFill/>
          </a:ln>
        </p:spPr>
      </p:pic>
      <p:pic>
        <p:nvPicPr>
          <p:cNvPr id="261" name="Google Shape;261;p27"/>
          <p:cNvPicPr preferRelativeResize="0"/>
          <p:nvPr/>
        </p:nvPicPr>
        <p:blipFill>
          <a:blip r:embed="rId4">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8"/>
          <p:cNvSpPr txBox="1">
            <a:spLocks noGrp="1"/>
          </p:cNvSpPr>
          <p:nvPr>
            <p:ph type="title"/>
          </p:nvPr>
        </p:nvSpPr>
        <p:spPr>
          <a:xfrm>
            <a:off x="311700" y="8852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Initial Correlation Analysis - Vacancy Rate</a:t>
            </a:r>
            <a:endParaRPr/>
          </a:p>
        </p:txBody>
      </p:sp>
      <p:sp>
        <p:nvSpPr>
          <p:cNvPr id="267" name="Google Shape;267;p28"/>
          <p:cNvSpPr txBox="1"/>
          <p:nvPr/>
        </p:nvSpPr>
        <p:spPr>
          <a:xfrm>
            <a:off x="336775" y="811325"/>
            <a:ext cx="8694900" cy="1114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Roboto"/>
              <a:buChar char="●"/>
            </a:pPr>
            <a:r>
              <a:rPr lang="en" i="1">
                <a:latin typeface="Roboto"/>
                <a:ea typeface="Roboto"/>
                <a:cs typeface="Roboto"/>
                <a:sym typeface="Roboto"/>
              </a:rPr>
              <a:t>Correlation Coefficients of Standardised Variables </a:t>
            </a:r>
            <a:endParaRPr i="1">
              <a:latin typeface="Roboto"/>
              <a:ea typeface="Roboto"/>
              <a:cs typeface="Roboto"/>
              <a:sym typeface="Roboto"/>
            </a:endParaRPr>
          </a:p>
          <a:p>
            <a:pPr marL="457200" lvl="0" indent="0" algn="l" rtl="0">
              <a:spcBef>
                <a:spcPts val="0"/>
              </a:spcBef>
              <a:spcAft>
                <a:spcPts val="0"/>
              </a:spcAft>
              <a:buNone/>
            </a:pPr>
            <a:endParaRPr>
              <a:latin typeface="Roboto"/>
              <a:ea typeface="Roboto"/>
              <a:cs typeface="Roboto"/>
              <a:sym typeface="Roboto"/>
            </a:endParaRPr>
          </a:p>
          <a:p>
            <a:pPr marL="457200" lvl="0" indent="457200" algn="l" rtl="0">
              <a:lnSpc>
                <a:spcPct val="115000"/>
              </a:lnSpc>
              <a:spcBef>
                <a:spcPts val="0"/>
              </a:spcBef>
              <a:spcAft>
                <a:spcPts val="0"/>
              </a:spcAft>
              <a:buNone/>
            </a:pPr>
            <a:endParaRPr sz="1600" i="1">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p:txBody>
      </p:sp>
      <p:pic>
        <p:nvPicPr>
          <p:cNvPr id="268" name="Google Shape;268;p28"/>
          <p:cNvPicPr preferRelativeResize="0"/>
          <p:nvPr/>
        </p:nvPicPr>
        <p:blipFill>
          <a:blip r:embed="rId3">
            <a:alphaModFix/>
          </a:blip>
          <a:stretch>
            <a:fillRect/>
          </a:stretch>
        </p:blipFill>
        <p:spPr>
          <a:xfrm>
            <a:off x="223675" y="4742625"/>
            <a:ext cx="1376325" cy="336625"/>
          </a:xfrm>
          <a:prstGeom prst="rect">
            <a:avLst/>
          </a:prstGeom>
          <a:noFill/>
          <a:ln>
            <a:noFill/>
          </a:ln>
        </p:spPr>
      </p:pic>
      <p:graphicFrame>
        <p:nvGraphicFramePr>
          <p:cNvPr id="269" name="Google Shape;269;p28"/>
          <p:cNvGraphicFramePr/>
          <p:nvPr/>
        </p:nvGraphicFramePr>
        <p:xfrm>
          <a:off x="2157500" y="1230000"/>
          <a:ext cx="3000000" cy="3000000"/>
        </p:xfrm>
        <a:graphic>
          <a:graphicData uri="http://schemas.openxmlformats.org/drawingml/2006/table">
            <a:tbl>
              <a:tblPr>
                <a:noFill/>
                <a:tableStyleId>{E32535A7-2E6B-4861-A223-0A290A0100B4}</a:tableStyleId>
              </a:tblPr>
              <a:tblGrid>
                <a:gridCol w="2973400">
                  <a:extLst>
                    <a:ext uri="{9D8B030D-6E8A-4147-A177-3AD203B41FA5}">
                      <a16:colId xmlns:a16="http://schemas.microsoft.com/office/drawing/2014/main" val="20000"/>
                    </a:ext>
                  </a:extLst>
                </a:gridCol>
                <a:gridCol w="1975875">
                  <a:extLst>
                    <a:ext uri="{9D8B030D-6E8A-4147-A177-3AD203B41FA5}">
                      <a16:colId xmlns:a16="http://schemas.microsoft.com/office/drawing/2014/main" val="20001"/>
                    </a:ext>
                  </a:extLst>
                </a:gridCol>
              </a:tblGrid>
              <a:tr h="370600">
                <a:tc>
                  <a:txBody>
                    <a:bodyPr/>
                    <a:lstStyle/>
                    <a:p>
                      <a:pPr marL="0" lvl="0" indent="0" algn="ctr" rtl="0">
                        <a:spcBef>
                          <a:spcPts val="0"/>
                        </a:spcBef>
                        <a:spcAft>
                          <a:spcPts val="0"/>
                        </a:spcAft>
                        <a:buNone/>
                      </a:pPr>
                      <a:r>
                        <a:rPr lang="en" b="1">
                          <a:solidFill>
                            <a:srgbClr val="FFFFFF"/>
                          </a:solidFill>
                          <a:latin typeface="Calibri"/>
                          <a:ea typeface="Calibri"/>
                          <a:cs typeface="Calibri"/>
                          <a:sym typeface="Calibri"/>
                        </a:rPr>
                        <a:t>Standardised Variable</a:t>
                      </a:r>
                      <a:endParaRPr b="1">
                        <a:solidFill>
                          <a:srgbClr val="FFFFFF"/>
                        </a:solidFill>
                        <a:latin typeface="Calibri"/>
                        <a:ea typeface="Calibri"/>
                        <a:cs typeface="Calibri"/>
                        <a:sym typeface="Calibri"/>
                      </a:endParaRPr>
                    </a:p>
                  </a:txBody>
                  <a:tcPr marL="91425" marR="91425" marT="91425" marB="91425">
                    <a:lnR w="6350" cap="flat" cmpd="sng">
                      <a:solidFill>
                        <a:srgbClr val="FFFFFF"/>
                      </a:solidFill>
                      <a:prstDash val="solid"/>
                      <a:round/>
                      <a:headEnd type="none" w="sm" len="sm"/>
                      <a:tailEnd type="none" w="sm" len="sm"/>
                    </a:lnR>
                    <a:lnB w="19050" cap="flat" cmpd="sng">
                      <a:solidFill>
                        <a:srgbClr val="FFFFFF"/>
                      </a:solidFill>
                      <a:prstDash val="solid"/>
                      <a:round/>
                      <a:headEnd type="none" w="sm" len="sm"/>
                      <a:tailEnd type="none" w="sm" len="sm"/>
                    </a:lnB>
                    <a:solidFill>
                      <a:srgbClr val="4F81BD"/>
                    </a:solidFill>
                  </a:tcPr>
                </a:tc>
                <a:tc>
                  <a:txBody>
                    <a:bodyPr/>
                    <a:lstStyle/>
                    <a:p>
                      <a:pPr marL="0" lvl="0" indent="0" algn="ctr" rtl="0">
                        <a:spcBef>
                          <a:spcPts val="0"/>
                        </a:spcBef>
                        <a:spcAft>
                          <a:spcPts val="0"/>
                        </a:spcAft>
                        <a:buNone/>
                      </a:pPr>
                      <a:r>
                        <a:rPr lang="en" b="1">
                          <a:solidFill>
                            <a:srgbClr val="FFFFFF"/>
                          </a:solidFill>
                          <a:latin typeface="Calibri"/>
                          <a:ea typeface="Calibri"/>
                          <a:cs typeface="Calibri"/>
                          <a:sym typeface="Calibri"/>
                        </a:rPr>
                        <a:t>Correlation Coefficient</a:t>
                      </a:r>
                      <a:endParaRPr b="1">
                        <a:solidFill>
                          <a:srgbClr val="FFFFFF"/>
                        </a:solidFill>
                        <a:latin typeface="Calibri"/>
                        <a:ea typeface="Calibri"/>
                        <a:cs typeface="Calibri"/>
                        <a:sym typeface="Calibri"/>
                      </a:endParaRPr>
                    </a:p>
                  </a:txBody>
                  <a:tcPr marL="91425" marR="91425" marT="91425" marB="91425">
                    <a:lnL w="6350" cap="flat" cmpd="sng">
                      <a:solidFill>
                        <a:srgbClr val="FFFFFF"/>
                      </a:solidFill>
                      <a:prstDash val="solid"/>
                      <a:round/>
                      <a:headEnd type="none" w="sm" len="sm"/>
                      <a:tailEnd type="none" w="sm" len="sm"/>
                    </a:lnL>
                    <a:lnB w="19050" cap="flat" cmpd="sng">
                      <a:solidFill>
                        <a:srgbClr val="FFFFFF"/>
                      </a:solidFill>
                      <a:prstDash val="solid"/>
                      <a:round/>
                      <a:headEnd type="none" w="sm" len="sm"/>
                      <a:tailEnd type="none" w="sm" len="sm"/>
                    </a:lnB>
                    <a:solidFill>
                      <a:srgbClr val="4F81BD"/>
                    </a:solidFill>
                  </a:tcPr>
                </a:tc>
                <a:extLst>
                  <a:ext uri="{0D108BD9-81ED-4DB2-BD59-A6C34878D82A}">
                    <a16:rowId xmlns:a16="http://schemas.microsoft.com/office/drawing/2014/main" val="10000"/>
                  </a:ext>
                </a:extLst>
              </a:tr>
              <a:tr h="472875">
                <a:tc>
                  <a:txBody>
                    <a:bodyPr/>
                    <a:lstStyle/>
                    <a:p>
                      <a:pPr marL="0" lvl="0" indent="0" algn="ctr" rtl="0">
                        <a:spcBef>
                          <a:spcPts val="0"/>
                        </a:spcBef>
                        <a:spcAft>
                          <a:spcPts val="0"/>
                        </a:spcAft>
                        <a:buNone/>
                      </a:pPr>
                      <a:r>
                        <a:rPr lang="en">
                          <a:latin typeface="Calibri"/>
                          <a:ea typeface="Calibri"/>
                          <a:cs typeface="Calibri"/>
                          <a:sym typeface="Calibri"/>
                        </a:rPr>
                        <a:t>Total Available</a:t>
                      </a:r>
                      <a:endParaRPr>
                        <a:latin typeface="Calibri"/>
                        <a:ea typeface="Calibri"/>
                        <a:cs typeface="Calibri"/>
                        <a:sym typeface="Calibri"/>
                      </a:endParaRPr>
                    </a:p>
                  </a:txBody>
                  <a:tcPr marL="91425" marR="91425" marT="91425" marB="91425">
                    <a:lnR w="6350" cap="flat" cmpd="sng">
                      <a:solidFill>
                        <a:srgbClr val="FFFFFF"/>
                      </a:solidFill>
                      <a:prstDash val="solid"/>
                      <a:round/>
                      <a:headEnd type="none" w="sm" len="sm"/>
                      <a:tailEnd type="none" w="sm" len="sm"/>
                    </a:lnR>
                    <a:lnT w="190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B8CCE4"/>
                    </a:solidFill>
                  </a:tcPr>
                </a:tc>
                <a:tc>
                  <a:txBody>
                    <a:bodyPr/>
                    <a:lstStyle/>
                    <a:p>
                      <a:pPr marL="0" lvl="0" indent="0" algn="ctr" rtl="0">
                        <a:spcBef>
                          <a:spcPts val="0"/>
                        </a:spcBef>
                        <a:spcAft>
                          <a:spcPts val="0"/>
                        </a:spcAft>
                        <a:buNone/>
                      </a:pPr>
                      <a:r>
                        <a:rPr lang="en">
                          <a:latin typeface="Calibri"/>
                          <a:ea typeface="Calibri"/>
                          <a:cs typeface="Calibri"/>
                          <a:sym typeface="Calibri"/>
                        </a:rPr>
                        <a:t>0.91</a:t>
                      </a:r>
                      <a:endParaRPr>
                        <a:latin typeface="Calibri"/>
                        <a:ea typeface="Calibri"/>
                        <a:cs typeface="Calibri"/>
                        <a:sym typeface="Calibri"/>
                      </a:endParaRPr>
                    </a:p>
                  </a:txBody>
                  <a:tcPr marL="91425" marR="91425" marT="91425" marB="91425">
                    <a:lnL w="6350" cap="flat" cmpd="sng">
                      <a:solidFill>
                        <a:srgbClr val="FFFFFF"/>
                      </a:solidFill>
                      <a:prstDash val="solid"/>
                      <a:round/>
                      <a:headEnd type="none" w="sm" len="sm"/>
                      <a:tailEnd type="none" w="sm" len="sm"/>
                    </a:lnL>
                    <a:lnT w="190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B8CCE4"/>
                    </a:solidFill>
                  </a:tcPr>
                </a:tc>
                <a:extLst>
                  <a:ext uri="{0D108BD9-81ED-4DB2-BD59-A6C34878D82A}">
                    <a16:rowId xmlns:a16="http://schemas.microsoft.com/office/drawing/2014/main" val="10001"/>
                  </a:ext>
                </a:extLst>
              </a:tr>
              <a:tr h="472875">
                <a:tc>
                  <a:txBody>
                    <a:bodyPr/>
                    <a:lstStyle/>
                    <a:p>
                      <a:pPr marL="0" lvl="0" indent="0" algn="ctr" rtl="0">
                        <a:spcBef>
                          <a:spcPts val="0"/>
                        </a:spcBef>
                        <a:spcAft>
                          <a:spcPts val="0"/>
                        </a:spcAft>
                        <a:buNone/>
                      </a:pPr>
                      <a:r>
                        <a:rPr lang="en">
                          <a:latin typeface="Calibri"/>
                          <a:ea typeface="Calibri"/>
                          <a:cs typeface="Calibri"/>
                          <a:sym typeface="Calibri"/>
                        </a:rPr>
                        <a:t>Availability Rate</a:t>
                      </a:r>
                      <a:endParaRPr>
                        <a:latin typeface="Calibri"/>
                        <a:ea typeface="Calibri"/>
                        <a:cs typeface="Calibri"/>
                        <a:sym typeface="Calibri"/>
                      </a:endParaRPr>
                    </a:p>
                  </a:txBody>
                  <a:tcPr marL="91425" marR="91425" marT="91425" marB="91425">
                    <a:lnR w="6350" cap="flat" cmpd="sng">
                      <a:solidFill>
                        <a:srgbClr val="FFFFFF"/>
                      </a:solidFill>
                      <a:prstDash val="solid"/>
                      <a:round/>
                      <a:headEnd type="none" w="sm" len="sm"/>
                      <a:tailEnd type="none" w="sm" len="sm"/>
                    </a:lnR>
                    <a:lnT w="63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DCE6F1"/>
                    </a:solidFill>
                  </a:tcPr>
                </a:tc>
                <a:tc>
                  <a:txBody>
                    <a:bodyPr/>
                    <a:lstStyle/>
                    <a:p>
                      <a:pPr marL="0" lvl="0" indent="0" algn="ctr" rtl="0">
                        <a:spcBef>
                          <a:spcPts val="0"/>
                        </a:spcBef>
                        <a:spcAft>
                          <a:spcPts val="0"/>
                        </a:spcAft>
                        <a:buNone/>
                      </a:pPr>
                      <a:r>
                        <a:rPr lang="en">
                          <a:latin typeface="Calibri"/>
                          <a:ea typeface="Calibri"/>
                          <a:cs typeface="Calibri"/>
                          <a:sym typeface="Calibri"/>
                        </a:rPr>
                        <a:t>0.91</a:t>
                      </a:r>
                      <a:endParaRPr>
                        <a:latin typeface="Calibri"/>
                        <a:ea typeface="Calibri"/>
                        <a:cs typeface="Calibri"/>
                        <a:sym typeface="Calibri"/>
                      </a:endParaRPr>
                    </a:p>
                  </a:txBody>
                  <a:tcPr marL="91425" marR="91425" marT="91425" marB="91425">
                    <a:lnL w="6350" cap="flat" cmpd="sng">
                      <a:solidFill>
                        <a:srgbClr val="FFFFFF"/>
                      </a:solidFill>
                      <a:prstDash val="solid"/>
                      <a:round/>
                      <a:headEnd type="none" w="sm" len="sm"/>
                      <a:tailEnd type="none" w="sm" len="sm"/>
                    </a:lnL>
                    <a:lnT w="63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DCE6F1"/>
                    </a:solidFill>
                  </a:tcPr>
                </a:tc>
                <a:extLst>
                  <a:ext uri="{0D108BD9-81ED-4DB2-BD59-A6C34878D82A}">
                    <a16:rowId xmlns:a16="http://schemas.microsoft.com/office/drawing/2014/main" val="10002"/>
                  </a:ext>
                </a:extLst>
              </a:tr>
              <a:tr h="472875">
                <a:tc>
                  <a:txBody>
                    <a:bodyPr/>
                    <a:lstStyle/>
                    <a:p>
                      <a:pPr marL="0" lvl="0" indent="0" algn="ctr" rtl="0">
                        <a:spcBef>
                          <a:spcPts val="0"/>
                        </a:spcBef>
                        <a:spcAft>
                          <a:spcPts val="0"/>
                        </a:spcAft>
                        <a:buNone/>
                      </a:pPr>
                      <a:r>
                        <a:rPr lang="en">
                          <a:latin typeface="Calibri"/>
                          <a:ea typeface="Calibri"/>
                          <a:cs typeface="Calibri"/>
                          <a:sym typeface="Calibri"/>
                        </a:rPr>
                        <a:t>Absorption YTD</a:t>
                      </a:r>
                      <a:endParaRPr>
                        <a:latin typeface="Calibri"/>
                        <a:ea typeface="Calibri"/>
                        <a:cs typeface="Calibri"/>
                        <a:sym typeface="Calibri"/>
                      </a:endParaRPr>
                    </a:p>
                  </a:txBody>
                  <a:tcPr marL="91425" marR="91425" marT="91425" marB="91425">
                    <a:lnR w="6350" cap="flat" cmpd="sng">
                      <a:solidFill>
                        <a:srgbClr val="FFFFFF"/>
                      </a:solidFill>
                      <a:prstDash val="solid"/>
                      <a:round/>
                      <a:headEnd type="none" w="sm" len="sm"/>
                      <a:tailEnd type="none" w="sm" len="sm"/>
                    </a:lnR>
                    <a:lnT w="63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B8CCE4"/>
                    </a:solidFill>
                  </a:tcPr>
                </a:tc>
                <a:tc>
                  <a:txBody>
                    <a:bodyPr/>
                    <a:lstStyle/>
                    <a:p>
                      <a:pPr marL="0" lvl="0" indent="0" algn="ctr" rtl="0">
                        <a:spcBef>
                          <a:spcPts val="0"/>
                        </a:spcBef>
                        <a:spcAft>
                          <a:spcPts val="0"/>
                        </a:spcAft>
                        <a:buNone/>
                      </a:pPr>
                      <a:r>
                        <a:rPr lang="en">
                          <a:latin typeface="Calibri"/>
                          <a:ea typeface="Calibri"/>
                          <a:cs typeface="Calibri"/>
                          <a:sym typeface="Calibri"/>
                        </a:rPr>
                        <a:t>0.39</a:t>
                      </a:r>
                      <a:endParaRPr>
                        <a:latin typeface="Calibri"/>
                        <a:ea typeface="Calibri"/>
                        <a:cs typeface="Calibri"/>
                        <a:sym typeface="Calibri"/>
                      </a:endParaRPr>
                    </a:p>
                  </a:txBody>
                  <a:tcPr marL="91425" marR="91425" marT="91425" marB="91425">
                    <a:lnL w="6350" cap="flat" cmpd="sng">
                      <a:solidFill>
                        <a:srgbClr val="FFFFFF"/>
                      </a:solidFill>
                      <a:prstDash val="solid"/>
                      <a:round/>
                      <a:headEnd type="none" w="sm" len="sm"/>
                      <a:tailEnd type="none" w="sm" len="sm"/>
                    </a:lnL>
                    <a:lnT w="63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B8CCE4"/>
                    </a:solidFill>
                  </a:tcPr>
                </a:tc>
                <a:extLst>
                  <a:ext uri="{0D108BD9-81ED-4DB2-BD59-A6C34878D82A}">
                    <a16:rowId xmlns:a16="http://schemas.microsoft.com/office/drawing/2014/main" val="10003"/>
                  </a:ext>
                </a:extLst>
              </a:tr>
              <a:tr h="472875">
                <a:tc>
                  <a:txBody>
                    <a:bodyPr/>
                    <a:lstStyle/>
                    <a:p>
                      <a:pPr marL="0" lvl="0" indent="0" algn="ctr" rtl="0">
                        <a:spcBef>
                          <a:spcPts val="0"/>
                        </a:spcBef>
                        <a:spcAft>
                          <a:spcPts val="0"/>
                        </a:spcAft>
                        <a:buNone/>
                      </a:pPr>
                      <a:r>
                        <a:rPr lang="en">
                          <a:latin typeface="Calibri"/>
                          <a:ea typeface="Calibri"/>
                          <a:cs typeface="Calibri"/>
                          <a:sym typeface="Calibri"/>
                        </a:rPr>
                        <a:t>Absorption</a:t>
                      </a:r>
                      <a:endParaRPr>
                        <a:latin typeface="Calibri"/>
                        <a:ea typeface="Calibri"/>
                        <a:cs typeface="Calibri"/>
                        <a:sym typeface="Calibri"/>
                      </a:endParaRPr>
                    </a:p>
                  </a:txBody>
                  <a:tcPr marL="91425" marR="91425" marT="91425" marB="91425">
                    <a:lnR w="6350" cap="flat" cmpd="sng">
                      <a:solidFill>
                        <a:srgbClr val="FFFFFF"/>
                      </a:solidFill>
                      <a:prstDash val="solid"/>
                      <a:round/>
                      <a:headEnd type="none" w="sm" len="sm"/>
                      <a:tailEnd type="none" w="sm" len="sm"/>
                    </a:lnR>
                    <a:lnT w="63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DCE6F1"/>
                    </a:solidFill>
                  </a:tcPr>
                </a:tc>
                <a:tc>
                  <a:txBody>
                    <a:bodyPr/>
                    <a:lstStyle/>
                    <a:p>
                      <a:pPr marL="0" lvl="0" indent="0" algn="ctr" rtl="0">
                        <a:spcBef>
                          <a:spcPts val="0"/>
                        </a:spcBef>
                        <a:spcAft>
                          <a:spcPts val="0"/>
                        </a:spcAft>
                        <a:buNone/>
                      </a:pPr>
                      <a:r>
                        <a:rPr lang="en">
                          <a:latin typeface="Calibri"/>
                          <a:ea typeface="Calibri"/>
                          <a:cs typeface="Calibri"/>
                          <a:sym typeface="Calibri"/>
                        </a:rPr>
                        <a:t>0.29</a:t>
                      </a:r>
                      <a:endParaRPr>
                        <a:latin typeface="Calibri"/>
                        <a:ea typeface="Calibri"/>
                        <a:cs typeface="Calibri"/>
                        <a:sym typeface="Calibri"/>
                      </a:endParaRPr>
                    </a:p>
                  </a:txBody>
                  <a:tcPr marL="91425" marR="91425" marT="91425" marB="91425">
                    <a:lnL w="6350" cap="flat" cmpd="sng">
                      <a:solidFill>
                        <a:srgbClr val="FFFFFF"/>
                      </a:solidFill>
                      <a:prstDash val="solid"/>
                      <a:round/>
                      <a:headEnd type="none" w="sm" len="sm"/>
                      <a:tailEnd type="none" w="sm" len="sm"/>
                    </a:lnL>
                    <a:lnT w="63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DCE6F1"/>
                    </a:solidFill>
                  </a:tcPr>
                </a:tc>
                <a:extLst>
                  <a:ext uri="{0D108BD9-81ED-4DB2-BD59-A6C34878D82A}">
                    <a16:rowId xmlns:a16="http://schemas.microsoft.com/office/drawing/2014/main" val="10004"/>
                  </a:ext>
                </a:extLst>
              </a:tr>
              <a:tr h="472875">
                <a:tc>
                  <a:txBody>
                    <a:bodyPr/>
                    <a:lstStyle/>
                    <a:p>
                      <a:pPr marL="0" lvl="0" indent="0" algn="ctr" rtl="0">
                        <a:spcBef>
                          <a:spcPts val="0"/>
                        </a:spcBef>
                        <a:spcAft>
                          <a:spcPts val="0"/>
                        </a:spcAft>
                        <a:buNone/>
                      </a:pPr>
                      <a:r>
                        <a:rPr lang="en">
                          <a:latin typeface="Calibri"/>
                          <a:ea typeface="Calibri"/>
                          <a:cs typeface="Calibri"/>
                          <a:sym typeface="Calibri"/>
                        </a:rPr>
                        <a:t>Inventory</a:t>
                      </a:r>
                      <a:endParaRPr>
                        <a:latin typeface="Calibri"/>
                        <a:ea typeface="Calibri"/>
                        <a:cs typeface="Calibri"/>
                        <a:sym typeface="Calibri"/>
                      </a:endParaRPr>
                    </a:p>
                  </a:txBody>
                  <a:tcPr marL="91425" marR="91425" marT="91425" marB="91425">
                    <a:lnR w="6350" cap="flat" cmpd="sng">
                      <a:solidFill>
                        <a:srgbClr val="FFFFFF"/>
                      </a:solidFill>
                      <a:prstDash val="solid"/>
                      <a:round/>
                      <a:headEnd type="none" w="sm" len="sm"/>
                      <a:tailEnd type="none" w="sm" len="sm"/>
                    </a:lnR>
                    <a:lnT w="63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B8CCE4"/>
                    </a:solidFill>
                  </a:tcPr>
                </a:tc>
                <a:tc>
                  <a:txBody>
                    <a:bodyPr/>
                    <a:lstStyle/>
                    <a:p>
                      <a:pPr marL="0" lvl="0" indent="0" algn="ctr" rtl="0">
                        <a:spcBef>
                          <a:spcPts val="0"/>
                        </a:spcBef>
                        <a:spcAft>
                          <a:spcPts val="0"/>
                        </a:spcAft>
                        <a:buNone/>
                      </a:pPr>
                      <a:r>
                        <a:rPr lang="en">
                          <a:latin typeface="Calibri"/>
                          <a:ea typeface="Calibri"/>
                          <a:cs typeface="Calibri"/>
                          <a:sym typeface="Calibri"/>
                        </a:rPr>
                        <a:t>0.16</a:t>
                      </a:r>
                      <a:endParaRPr>
                        <a:latin typeface="Calibri"/>
                        <a:ea typeface="Calibri"/>
                        <a:cs typeface="Calibri"/>
                        <a:sym typeface="Calibri"/>
                      </a:endParaRPr>
                    </a:p>
                  </a:txBody>
                  <a:tcPr marL="91425" marR="91425" marT="91425" marB="91425">
                    <a:lnL w="6350" cap="flat" cmpd="sng">
                      <a:solidFill>
                        <a:srgbClr val="FFFFFF"/>
                      </a:solidFill>
                      <a:prstDash val="solid"/>
                      <a:round/>
                      <a:headEnd type="none" w="sm" len="sm"/>
                      <a:tailEnd type="none" w="sm" len="sm"/>
                    </a:lnL>
                    <a:lnT w="6350" cap="flat" cmpd="sng">
                      <a:solidFill>
                        <a:srgbClr val="FFFFFF"/>
                      </a:solidFill>
                      <a:prstDash val="solid"/>
                      <a:round/>
                      <a:headEnd type="none" w="sm" len="sm"/>
                      <a:tailEnd type="none" w="sm" len="sm"/>
                    </a:lnT>
                    <a:lnB w="6350" cap="flat" cmpd="sng">
                      <a:solidFill>
                        <a:srgbClr val="FFFFFF"/>
                      </a:solidFill>
                      <a:prstDash val="solid"/>
                      <a:round/>
                      <a:headEnd type="none" w="sm" len="sm"/>
                      <a:tailEnd type="none" w="sm" len="sm"/>
                    </a:lnB>
                    <a:solidFill>
                      <a:srgbClr val="B8CCE4"/>
                    </a:solidFill>
                  </a:tcPr>
                </a:tc>
                <a:extLst>
                  <a:ext uri="{0D108BD9-81ED-4DB2-BD59-A6C34878D82A}">
                    <a16:rowId xmlns:a16="http://schemas.microsoft.com/office/drawing/2014/main" val="10005"/>
                  </a:ext>
                </a:extLst>
              </a:tr>
              <a:tr h="472875">
                <a:tc>
                  <a:txBody>
                    <a:bodyPr/>
                    <a:lstStyle/>
                    <a:p>
                      <a:pPr marL="0" lvl="0" indent="0" algn="ctr" rtl="0">
                        <a:spcBef>
                          <a:spcPts val="0"/>
                        </a:spcBef>
                        <a:spcAft>
                          <a:spcPts val="0"/>
                        </a:spcAft>
                        <a:buNone/>
                      </a:pPr>
                      <a:r>
                        <a:rPr lang="en">
                          <a:latin typeface="Calibri"/>
                          <a:ea typeface="Calibri"/>
                          <a:cs typeface="Calibri"/>
                          <a:sym typeface="Calibri"/>
                        </a:rPr>
                        <a:t>New Supply</a:t>
                      </a:r>
                      <a:endParaRPr>
                        <a:latin typeface="Calibri"/>
                        <a:ea typeface="Calibri"/>
                        <a:cs typeface="Calibri"/>
                        <a:sym typeface="Calibri"/>
                      </a:endParaRPr>
                    </a:p>
                  </a:txBody>
                  <a:tcPr marL="91425" marR="91425" marT="91425" marB="91425">
                    <a:lnR w="6350" cap="flat" cmpd="sng">
                      <a:solidFill>
                        <a:srgbClr val="FFFFFF"/>
                      </a:solidFill>
                      <a:prstDash val="solid"/>
                      <a:round/>
                      <a:headEnd type="none" w="sm" len="sm"/>
                      <a:tailEnd type="none" w="sm" len="sm"/>
                    </a:lnR>
                    <a:lnT w="6350" cap="flat" cmpd="sng">
                      <a:solidFill>
                        <a:srgbClr val="FFFFFF"/>
                      </a:solidFill>
                      <a:prstDash val="solid"/>
                      <a:round/>
                      <a:headEnd type="none" w="sm" len="sm"/>
                      <a:tailEnd type="none" w="sm" len="sm"/>
                    </a:lnT>
                    <a:solidFill>
                      <a:srgbClr val="DCE6F1"/>
                    </a:solidFill>
                  </a:tcPr>
                </a:tc>
                <a:tc>
                  <a:txBody>
                    <a:bodyPr/>
                    <a:lstStyle/>
                    <a:p>
                      <a:pPr marL="0" lvl="0" indent="0" algn="ctr" rtl="0">
                        <a:spcBef>
                          <a:spcPts val="0"/>
                        </a:spcBef>
                        <a:spcAft>
                          <a:spcPts val="0"/>
                        </a:spcAft>
                        <a:buNone/>
                      </a:pPr>
                      <a:r>
                        <a:rPr lang="en">
                          <a:latin typeface="Calibri"/>
                          <a:ea typeface="Calibri"/>
                          <a:cs typeface="Calibri"/>
                          <a:sym typeface="Calibri"/>
                        </a:rPr>
                        <a:t>0.07</a:t>
                      </a:r>
                      <a:endParaRPr>
                        <a:latin typeface="Calibri"/>
                        <a:ea typeface="Calibri"/>
                        <a:cs typeface="Calibri"/>
                        <a:sym typeface="Calibri"/>
                      </a:endParaRPr>
                    </a:p>
                  </a:txBody>
                  <a:tcPr marL="91425" marR="91425" marT="91425" marB="91425">
                    <a:lnL w="6350" cap="flat" cmpd="sng">
                      <a:solidFill>
                        <a:srgbClr val="FFFFFF"/>
                      </a:solidFill>
                      <a:prstDash val="solid"/>
                      <a:round/>
                      <a:headEnd type="none" w="sm" len="sm"/>
                      <a:tailEnd type="none" w="sm" len="sm"/>
                    </a:lnL>
                    <a:lnT w="6350" cap="flat" cmpd="sng">
                      <a:solidFill>
                        <a:srgbClr val="FFFFFF"/>
                      </a:solidFill>
                      <a:prstDash val="solid"/>
                      <a:round/>
                      <a:headEnd type="none" w="sm" len="sm"/>
                      <a:tailEnd type="none" w="sm" len="sm"/>
                    </a:lnT>
                    <a:solidFill>
                      <a:srgbClr val="DCE6F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900"/>
              <a:t>Building the Regression Model - Analytical Results</a:t>
            </a:r>
            <a:endParaRPr sz="2900"/>
          </a:p>
        </p:txBody>
      </p:sp>
      <p:grpSp>
        <p:nvGrpSpPr>
          <p:cNvPr id="275" name="Google Shape;275;p29"/>
          <p:cNvGrpSpPr/>
          <p:nvPr/>
        </p:nvGrpSpPr>
        <p:grpSpPr>
          <a:xfrm>
            <a:off x="431765" y="1017890"/>
            <a:ext cx="8400467" cy="3834909"/>
            <a:chOff x="431925" y="1304875"/>
            <a:chExt cx="2628925" cy="3416400"/>
          </a:xfrm>
        </p:grpSpPr>
        <p:sp>
          <p:nvSpPr>
            <p:cNvPr id="276" name="Google Shape;276;p29"/>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457200" lvl="0" indent="-317500" algn="l" rtl="0">
                <a:lnSpc>
                  <a:spcPct val="115000"/>
                </a:lnSpc>
                <a:spcBef>
                  <a:spcPts val="0"/>
                </a:spcBef>
                <a:spcAft>
                  <a:spcPts val="0"/>
                </a:spcAft>
                <a:buSzPts val="1400"/>
                <a:buAutoNum type="arabicPeriod"/>
              </a:pPr>
              <a:r>
                <a:rPr lang="en"/>
                <a:t>Our target variable will focus on Vacancy Rate %</a:t>
              </a:r>
              <a:endParaRPr/>
            </a:p>
            <a:p>
              <a:pPr marL="457200" lvl="0" indent="-317500" algn="l" rtl="0">
                <a:lnSpc>
                  <a:spcPct val="115000"/>
                </a:lnSpc>
                <a:spcBef>
                  <a:spcPts val="0"/>
                </a:spcBef>
                <a:spcAft>
                  <a:spcPts val="0"/>
                </a:spcAft>
                <a:buSzPts val="1400"/>
                <a:buAutoNum type="arabicPeriod"/>
              </a:pPr>
              <a:r>
                <a:rPr lang="en"/>
                <a:t>After establishing the target variable we need to identify the best Predictor Variables for our regression model </a:t>
              </a:r>
              <a:endParaRPr/>
            </a:p>
            <a:p>
              <a:pPr marL="457200" lvl="0" indent="-317500" algn="l" rtl="0">
                <a:lnSpc>
                  <a:spcPct val="115000"/>
                </a:lnSpc>
                <a:spcBef>
                  <a:spcPts val="0"/>
                </a:spcBef>
                <a:spcAft>
                  <a:spcPts val="0"/>
                </a:spcAft>
                <a:buSzPts val="1400"/>
                <a:buAutoNum type="arabicPeriod"/>
              </a:pPr>
              <a:r>
                <a:rPr lang="en"/>
                <a:t>We used backward elimination to narrow the 18 potential predictor variables down to the best. </a:t>
              </a:r>
              <a:endParaRPr/>
            </a:p>
            <a:p>
              <a:pPr marL="457200" lvl="0" indent="-317500" algn="l" rtl="0">
                <a:lnSpc>
                  <a:spcPct val="115000"/>
                </a:lnSpc>
                <a:spcBef>
                  <a:spcPts val="0"/>
                </a:spcBef>
                <a:spcAft>
                  <a:spcPts val="0"/>
                </a:spcAft>
                <a:buSzPts val="1400"/>
                <a:buAutoNum type="arabicPeriod"/>
              </a:pPr>
              <a:r>
                <a:rPr lang="en"/>
                <a:t>Identified 6 variables that have been selected as the best for our regression model to predict Vacancy Rate %  </a:t>
              </a:r>
              <a:endParaRPr/>
            </a:p>
            <a:p>
              <a:pPr marL="457200" lvl="0" indent="-317500" algn="l" rtl="0">
                <a:lnSpc>
                  <a:spcPct val="115000"/>
                </a:lnSpc>
                <a:spcBef>
                  <a:spcPts val="0"/>
                </a:spcBef>
                <a:spcAft>
                  <a:spcPts val="0"/>
                </a:spcAft>
                <a:buSzPts val="1400"/>
                <a:buAutoNum type="arabicPeriod"/>
              </a:pPr>
              <a:r>
                <a:rPr lang="en"/>
                <a:t>These final variables include Total Available Inventory, Availability Rate, Average Asking Sale Price $/sq.ft, Average Land Costs $/Acre, Population (1000’s),  Inflation Rate </a:t>
              </a:r>
              <a:endParaRPr/>
            </a:p>
            <a:p>
              <a:pPr marL="0" lvl="0" indent="0" algn="l" rtl="0">
                <a:spcBef>
                  <a:spcPts val="0"/>
                </a:spcBef>
                <a:spcAft>
                  <a:spcPts val="0"/>
                </a:spcAft>
                <a:buNone/>
              </a:pPr>
              <a:endParaRPr/>
            </a:p>
          </p:txBody>
        </p:sp>
      </p:grpSp>
      <p:sp>
        <p:nvSpPr>
          <p:cNvPr id="278" name="Google Shape;278;p29"/>
          <p:cNvSpPr txBox="1"/>
          <p:nvPr/>
        </p:nvSpPr>
        <p:spPr>
          <a:xfrm>
            <a:off x="606927" y="1083775"/>
            <a:ext cx="64194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rgbClr val="FFFFFF"/>
                </a:solidFill>
                <a:latin typeface="Roboto"/>
                <a:ea typeface="Roboto"/>
                <a:cs typeface="Roboto"/>
                <a:sym typeface="Roboto"/>
              </a:rPr>
              <a:t>Establishing Target and Predictor Variables </a:t>
            </a:r>
            <a:endParaRPr sz="2000">
              <a:solidFill>
                <a:srgbClr val="FFFFFF"/>
              </a:solidFill>
              <a:latin typeface="Roboto"/>
              <a:ea typeface="Roboto"/>
              <a:cs typeface="Roboto"/>
              <a:sym typeface="Roboto"/>
            </a:endParaRPr>
          </a:p>
        </p:txBody>
      </p:sp>
      <p:pic>
        <p:nvPicPr>
          <p:cNvPr id="279" name="Google Shape;279;p29"/>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0"/>
          <p:cNvSpPr txBox="1">
            <a:spLocks noGrp="1"/>
          </p:cNvSpPr>
          <p:nvPr>
            <p:ph type="title"/>
          </p:nvPr>
        </p:nvSpPr>
        <p:spPr>
          <a:xfrm>
            <a:off x="311700" y="8852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Final Regression Model and Variable Report</a:t>
            </a:r>
            <a:endParaRPr/>
          </a:p>
        </p:txBody>
      </p:sp>
      <p:sp>
        <p:nvSpPr>
          <p:cNvPr id="285" name="Google Shape;285;p30"/>
          <p:cNvSpPr txBox="1"/>
          <p:nvPr/>
        </p:nvSpPr>
        <p:spPr>
          <a:xfrm>
            <a:off x="336775" y="811325"/>
            <a:ext cx="8694900" cy="28029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Roboto"/>
              <a:buChar char="●"/>
            </a:pPr>
            <a:r>
              <a:rPr lang="en" i="1">
                <a:latin typeface="Roboto"/>
                <a:ea typeface="Roboto"/>
                <a:cs typeface="Roboto"/>
                <a:sym typeface="Roboto"/>
              </a:rPr>
              <a:t>FInal Regression Model</a:t>
            </a:r>
            <a:endParaRPr i="1">
              <a:latin typeface="Roboto"/>
              <a:ea typeface="Roboto"/>
              <a:cs typeface="Roboto"/>
              <a:sym typeface="Roboto"/>
            </a:endParaRPr>
          </a:p>
          <a:p>
            <a:pPr marL="457200" lvl="0" indent="0" algn="l" rtl="0">
              <a:spcBef>
                <a:spcPts val="0"/>
              </a:spcBef>
              <a:spcAft>
                <a:spcPts val="0"/>
              </a:spcAft>
              <a:buNone/>
            </a:pPr>
            <a:endParaRPr>
              <a:latin typeface="Roboto"/>
              <a:ea typeface="Roboto"/>
              <a:cs typeface="Roboto"/>
              <a:sym typeface="Roboto"/>
            </a:endParaRPr>
          </a:p>
          <a:p>
            <a:pPr marL="457200" lvl="0" indent="0" algn="l" rtl="0">
              <a:spcBef>
                <a:spcPts val="0"/>
              </a:spcBef>
              <a:spcAft>
                <a:spcPts val="0"/>
              </a:spcAft>
              <a:buNone/>
            </a:pPr>
            <a:r>
              <a:rPr lang="en">
                <a:latin typeface="Roboto"/>
                <a:ea typeface="Roboto"/>
                <a:cs typeface="Roboto"/>
                <a:sym typeface="Roboto"/>
              </a:rPr>
              <a:t>Vacancy Rate = 0.0079 + 0.023 * </a:t>
            </a:r>
            <a:r>
              <a:rPr lang="en" b="1">
                <a:latin typeface="Roboto"/>
                <a:ea typeface="Roboto"/>
                <a:cs typeface="Roboto"/>
                <a:sym typeface="Roboto"/>
              </a:rPr>
              <a:t>Total Available</a:t>
            </a:r>
            <a:r>
              <a:rPr lang="en">
                <a:latin typeface="Roboto"/>
                <a:ea typeface="Roboto"/>
                <a:cs typeface="Roboto"/>
                <a:sym typeface="Roboto"/>
              </a:rPr>
              <a:t> - 0.017 * </a:t>
            </a:r>
            <a:r>
              <a:rPr lang="en" b="1">
                <a:latin typeface="Roboto"/>
                <a:ea typeface="Roboto"/>
                <a:cs typeface="Roboto"/>
                <a:sym typeface="Roboto"/>
              </a:rPr>
              <a:t>Availability Rate</a:t>
            </a:r>
            <a:r>
              <a:rPr lang="en">
                <a:latin typeface="Roboto"/>
                <a:ea typeface="Roboto"/>
                <a:cs typeface="Roboto"/>
                <a:sym typeface="Roboto"/>
              </a:rPr>
              <a:t> - 0.002 * </a:t>
            </a:r>
            <a:r>
              <a:rPr lang="en" b="1">
                <a:latin typeface="Roboto"/>
                <a:ea typeface="Roboto"/>
                <a:cs typeface="Roboto"/>
                <a:sym typeface="Roboto"/>
              </a:rPr>
              <a:t>Average Asking Sale Price ($/sq. ft.</a:t>
            </a:r>
            <a:r>
              <a:rPr lang="en">
                <a:latin typeface="Roboto"/>
                <a:ea typeface="Roboto"/>
                <a:cs typeface="Roboto"/>
                <a:sym typeface="Roboto"/>
              </a:rPr>
              <a:t>) + 0.001 * </a:t>
            </a:r>
            <a:r>
              <a:rPr lang="en" b="1">
                <a:latin typeface="Roboto"/>
                <a:ea typeface="Roboto"/>
                <a:cs typeface="Roboto"/>
                <a:sym typeface="Roboto"/>
              </a:rPr>
              <a:t>Average Land Costs $/Acre</a:t>
            </a:r>
            <a:r>
              <a:rPr lang="en">
                <a:latin typeface="Roboto"/>
                <a:ea typeface="Roboto"/>
                <a:cs typeface="Roboto"/>
                <a:sym typeface="Roboto"/>
              </a:rPr>
              <a:t> - 0.015 * </a:t>
            </a:r>
            <a:r>
              <a:rPr lang="en" b="1">
                <a:latin typeface="Roboto"/>
                <a:ea typeface="Roboto"/>
                <a:cs typeface="Roboto"/>
                <a:sym typeface="Roboto"/>
              </a:rPr>
              <a:t>Population (1000’s) </a:t>
            </a:r>
            <a:r>
              <a:rPr lang="en">
                <a:latin typeface="Roboto"/>
                <a:ea typeface="Roboto"/>
                <a:cs typeface="Roboto"/>
                <a:sym typeface="Roboto"/>
              </a:rPr>
              <a:t>+ 0.015 * </a:t>
            </a:r>
            <a:r>
              <a:rPr lang="en" b="1">
                <a:latin typeface="Roboto"/>
                <a:ea typeface="Roboto"/>
                <a:cs typeface="Roboto"/>
                <a:sym typeface="Roboto"/>
              </a:rPr>
              <a:t>Inflation Rate</a:t>
            </a:r>
            <a:endParaRPr b="1">
              <a:latin typeface="Roboto"/>
              <a:ea typeface="Roboto"/>
              <a:cs typeface="Roboto"/>
              <a:sym typeface="Roboto"/>
            </a:endParaRPr>
          </a:p>
          <a:p>
            <a:pPr marL="457200" lvl="0" indent="0" algn="l" rtl="0">
              <a:spcBef>
                <a:spcPts val="0"/>
              </a:spcBef>
              <a:spcAft>
                <a:spcPts val="0"/>
              </a:spcAft>
              <a:buNone/>
            </a:pPr>
            <a:endParaRPr b="1">
              <a:latin typeface="Roboto"/>
              <a:ea typeface="Roboto"/>
              <a:cs typeface="Roboto"/>
              <a:sym typeface="Roboto"/>
            </a:endParaRPr>
          </a:p>
          <a:p>
            <a:pPr marL="457200" lvl="0" indent="-317500" algn="l" rtl="0">
              <a:spcBef>
                <a:spcPts val="0"/>
              </a:spcBef>
              <a:spcAft>
                <a:spcPts val="0"/>
              </a:spcAft>
              <a:buSzPts val="1400"/>
              <a:buFont typeface="Roboto"/>
              <a:buChar char="●"/>
            </a:pPr>
            <a:r>
              <a:rPr lang="en" i="1">
                <a:latin typeface="Roboto"/>
                <a:ea typeface="Roboto"/>
                <a:cs typeface="Roboto"/>
                <a:sym typeface="Roboto"/>
              </a:rPr>
              <a:t>Overall R-Squared and Adjusted R-Squared</a:t>
            </a:r>
            <a:r>
              <a:rPr lang="en">
                <a:latin typeface="Roboto"/>
                <a:ea typeface="Roboto"/>
                <a:cs typeface="Roboto"/>
                <a:sym typeface="Roboto"/>
              </a:rPr>
              <a:t> </a:t>
            </a:r>
            <a:endParaRPr>
              <a:latin typeface="Roboto"/>
              <a:ea typeface="Roboto"/>
              <a:cs typeface="Roboto"/>
              <a:sym typeface="Roboto"/>
            </a:endParaRPr>
          </a:p>
          <a:p>
            <a:pPr marL="457200" lvl="0" indent="0" algn="l" rtl="0">
              <a:spcBef>
                <a:spcPts val="0"/>
              </a:spcBef>
              <a:spcAft>
                <a:spcPts val="0"/>
              </a:spcAft>
              <a:buNone/>
            </a:pPr>
            <a:endParaRPr>
              <a:latin typeface="Roboto"/>
              <a:ea typeface="Roboto"/>
              <a:cs typeface="Roboto"/>
              <a:sym typeface="Roboto"/>
            </a:endParaRPr>
          </a:p>
          <a:p>
            <a:pPr marL="457200" lvl="0" indent="0" algn="l" rtl="0">
              <a:spcBef>
                <a:spcPts val="0"/>
              </a:spcBef>
              <a:spcAft>
                <a:spcPts val="0"/>
              </a:spcAft>
              <a:buNone/>
            </a:pPr>
            <a:r>
              <a:rPr lang="en" b="1">
                <a:latin typeface="Roboto"/>
                <a:ea typeface="Roboto"/>
                <a:cs typeface="Roboto"/>
                <a:sym typeface="Roboto"/>
              </a:rPr>
              <a:t>R-Squared Score </a:t>
            </a:r>
            <a:r>
              <a:rPr lang="en">
                <a:latin typeface="Roboto"/>
                <a:ea typeface="Roboto"/>
                <a:cs typeface="Roboto"/>
                <a:sym typeface="Roboto"/>
              </a:rPr>
              <a:t>= 0.897 </a:t>
            </a:r>
            <a:r>
              <a:rPr lang="en" b="1">
                <a:latin typeface="Roboto"/>
                <a:ea typeface="Roboto"/>
                <a:cs typeface="Roboto"/>
                <a:sym typeface="Roboto"/>
              </a:rPr>
              <a:t>Adjusted R-Squared Score </a:t>
            </a:r>
            <a:r>
              <a:rPr lang="en">
                <a:latin typeface="Roboto"/>
                <a:ea typeface="Roboto"/>
                <a:cs typeface="Roboto"/>
                <a:sym typeface="Roboto"/>
              </a:rPr>
              <a:t>= 0.886 </a:t>
            </a:r>
            <a:endParaRPr>
              <a:latin typeface="Roboto"/>
              <a:ea typeface="Roboto"/>
              <a:cs typeface="Roboto"/>
              <a:sym typeface="Roboto"/>
            </a:endParaRPr>
          </a:p>
          <a:p>
            <a:pPr marL="457200" lvl="0" indent="0" algn="l" rtl="0">
              <a:spcBef>
                <a:spcPts val="0"/>
              </a:spcBef>
              <a:spcAft>
                <a:spcPts val="0"/>
              </a:spcAft>
              <a:buNone/>
            </a:pPr>
            <a:endParaRPr>
              <a:latin typeface="Roboto"/>
              <a:ea typeface="Roboto"/>
              <a:cs typeface="Roboto"/>
              <a:sym typeface="Roboto"/>
            </a:endParaRPr>
          </a:p>
          <a:p>
            <a:pPr marL="457200" lvl="0" indent="457200" algn="l" rtl="0">
              <a:lnSpc>
                <a:spcPct val="115000"/>
              </a:lnSpc>
              <a:spcBef>
                <a:spcPts val="0"/>
              </a:spcBef>
              <a:spcAft>
                <a:spcPts val="0"/>
              </a:spcAft>
              <a:buNone/>
            </a:pPr>
            <a:r>
              <a:rPr lang="en" i="1">
                <a:solidFill>
                  <a:srgbClr val="202124"/>
                </a:solidFill>
                <a:highlight>
                  <a:srgbClr val="FFFFFF"/>
                </a:highlight>
                <a:latin typeface="Roboto"/>
                <a:ea typeface="Roboto"/>
                <a:cs typeface="Roboto"/>
                <a:sym typeface="Roboto"/>
              </a:rPr>
              <a:t>Decile/Gains Chart</a:t>
            </a:r>
            <a:endParaRPr sz="1600" i="1">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p:txBody>
      </p:sp>
      <p:pic>
        <p:nvPicPr>
          <p:cNvPr id="286" name="Google Shape;286;p30"/>
          <p:cNvPicPr preferRelativeResize="0"/>
          <p:nvPr/>
        </p:nvPicPr>
        <p:blipFill>
          <a:blip r:embed="rId3">
            <a:alphaModFix/>
          </a:blip>
          <a:stretch>
            <a:fillRect/>
          </a:stretch>
        </p:blipFill>
        <p:spPr>
          <a:xfrm>
            <a:off x="223675" y="4742625"/>
            <a:ext cx="1376325" cy="336625"/>
          </a:xfrm>
          <a:prstGeom prst="rect">
            <a:avLst/>
          </a:prstGeom>
          <a:noFill/>
          <a:ln>
            <a:noFill/>
          </a:ln>
        </p:spPr>
      </p:pic>
      <p:pic>
        <p:nvPicPr>
          <p:cNvPr id="287" name="Google Shape;287;p30"/>
          <p:cNvPicPr preferRelativeResize="0"/>
          <p:nvPr/>
        </p:nvPicPr>
        <p:blipFill>
          <a:blip r:embed="rId4">
            <a:alphaModFix/>
          </a:blip>
          <a:stretch>
            <a:fillRect/>
          </a:stretch>
        </p:blipFill>
        <p:spPr>
          <a:xfrm>
            <a:off x="2122150" y="3309350"/>
            <a:ext cx="4448175" cy="1590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1"/>
          <p:cNvSpPr txBox="1">
            <a:spLocks noGrp="1"/>
          </p:cNvSpPr>
          <p:nvPr>
            <p:ph type="title"/>
          </p:nvPr>
        </p:nvSpPr>
        <p:spPr>
          <a:xfrm>
            <a:off x="768900" y="14975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Final Regression Model and Variable Report</a:t>
            </a:r>
            <a:endParaRPr/>
          </a:p>
        </p:txBody>
      </p:sp>
      <p:grpSp>
        <p:nvGrpSpPr>
          <p:cNvPr id="293" name="Google Shape;293;p31"/>
          <p:cNvGrpSpPr/>
          <p:nvPr/>
        </p:nvGrpSpPr>
        <p:grpSpPr>
          <a:xfrm>
            <a:off x="132670" y="757549"/>
            <a:ext cx="8878664" cy="4386079"/>
            <a:chOff x="431925" y="1304875"/>
            <a:chExt cx="2628924" cy="3489601"/>
          </a:xfrm>
        </p:grpSpPr>
        <p:sp>
          <p:nvSpPr>
            <p:cNvPr id="294" name="Google Shape;294;p31"/>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431949" y="1304876"/>
              <a:ext cx="2628900" cy="3489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graphicFrame>
        <p:nvGraphicFramePr>
          <p:cNvPr id="296" name="Google Shape;296;p31"/>
          <p:cNvGraphicFramePr/>
          <p:nvPr/>
        </p:nvGraphicFramePr>
        <p:xfrm>
          <a:off x="1922075" y="1441005"/>
          <a:ext cx="3000000" cy="3000000"/>
        </p:xfrm>
        <a:graphic>
          <a:graphicData uri="http://schemas.openxmlformats.org/drawingml/2006/table">
            <a:tbl>
              <a:tblPr>
                <a:noFill/>
                <a:tableStyleId>{6DE9EB26-D006-4F47-A9C7-A653503041FF}</a:tableStyleId>
              </a:tblPr>
              <a:tblGrid>
                <a:gridCol w="1739425">
                  <a:extLst>
                    <a:ext uri="{9D8B030D-6E8A-4147-A177-3AD203B41FA5}">
                      <a16:colId xmlns:a16="http://schemas.microsoft.com/office/drawing/2014/main" val="20000"/>
                    </a:ext>
                  </a:extLst>
                </a:gridCol>
                <a:gridCol w="2106800">
                  <a:extLst>
                    <a:ext uri="{9D8B030D-6E8A-4147-A177-3AD203B41FA5}">
                      <a16:colId xmlns:a16="http://schemas.microsoft.com/office/drawing/2014/main" val="20001"/>
                    </a:ext>
                  </a:extLst>
                </a:gridCol>
                <a:gridCol w="2305850">
                  <a:extLst>
                    <a:ext uri="{9D8B030D-6E8A-4147-A177-3AD203B41FA5}">
                      <a16:colId xmlns:a16="http://schemas.microsoft.com/office/drawing/2014/main" val="20002"/>
                    </a:ext>
                  </a:extLst>
                </a:gridCol>
              </a:tblGrid>
              <a:tr h="397725">
                <a:tc>
                  <a:txBody>
                    <a:bodyPr/>
                    <a:lstStyle/>
                    <a:p>
                      <a:pPr marL="0" lvl="0" indent="0" algn="l" rtl="0">
                        <a:spcBef>
                          <a:spcPts val="0"/>
                        </a:spcBef>
                        <a:spcAft>
                          <a:spcPts val="0"/>
                        </a:spcAft>
                        <a:buNone/>
                      </a:pPr>
                      <a:r>
                        <a:rPr lang="en" b="1"/>
                        <a:t>Variable</a:t>
                      </a:r>
                      <a:endParaRPr b="1"/>
                    </a:p>
                  </a:txBody>
                  <a:tcPr marL="91425" marR="91425" marT="91425" marB="91425"/>
                </a:tc>
                <a:tc>
                  <a:txBody>
                    <a:bodyPr/>
                    <a:lstStyle/>
                    <a:p>
                      <a:pPr marL="0" lvl="0" indent="0" algn="l" rtl="0">
                        <a:spcBef>
                          <a:spcPts val="0"/>
                        </a:spcBef>
                        <a:spcAft>
                          <a:spcPts val="0"/>
                        </a:spcAft>
                        <a:buNone/>
                      </a:pPr>
                      <a:r>
                        <a:rPr lang="en" sz="1300" b="1"/>
                        <a:t>% Contribution of Model </a:t>
                      </a:r>
                      <a:endParaRPr sz="1300" b="1"/>
                    </a:p>
                  </a:txBody>
                  <a:tcPr marL="91425" marR="91425" marT="91425" marB="91425"/>
                </a:tc>
                <a:tc>
                  <a:txBody>
                    <a:bodyPr/>
                    <a:lstStyle/>
                    <a:p>
                      <a:pPr marL="0" lvl="0" indent="0" algn="l" rtl="0">
                        <a:spcBef>
                          <a:spcPts val="0"/>
                        </a:spcBef>
                        <a:spcAft>
                          <a:spcPts val="0"/>
                        </a:spcAft>
                        <a:buNone/>
                      </a:pPr>
                      <a:r>
                        <a:rPr lang="en" b="1"/>
                        <a:t>Impact On Vacancy Rate </a:t>
                      </a:r>
                      <a:endParaRPr b="1"/>
                    </a:p>
                  </a:txBody>
                  <a:tcPr marL="91425" marR="91425" marT="91425" marB="91425"/>
                </a:tc>
                <a:extLst>
                  <a:ext uri="{0D108BD9-81ED-4DB2-BD59-A6C34878D82A}">
                    <a16:rowId xmlns:a16="http://schemas.microsoft.com/office/drawing/2014/main" val="10000"/>
                  </a:ext>
                </a:extLst>
              </a:tr>
              <a:tr h="591075">
                <a:tc>
                  <a:txBody>
                    <a:bodyPr/>
                    <a:lstStyle/>
                    <a:p>
                      <a:pPr marL="0" lvl="0" indent="0" algn="l" rtl="0">
                        <a:spcBef>
                          <a:spcPts val="0"/>
                        </a:spcBef>
                        <a:spcAft>
                          <a:spcPts val="0"/>
                        </a:spcAft>
                        <a:buNone/>
                      </a:pPr>
                      <a:r>
                        <a:rPr lang="en"/>
                        <a:t>Total Available Inventory</a:t>
                      </a:r>
                      <a:endParaRPr/>
                    </a:p>
                  </a:txBody>
                  <a:tcPr marL="91425" marR="91425" marT="91425" marB="91425"/>
                </a:tc>
                <a:tc>
                  <a:txBody>
                    <a:bodyPr/>
                    <a:lstStyle/>
                    <a:p>
                      <a:pPr marL="0" lvl="0" indent="0" algn="l" rtl="0">
                        <a:spcBef>
                          <a:spcPts val="0"/>
                        </a:spcBef>
                        <a:spcAft>
                          <a:spcPts val="0"/>
                        </a:spcAft>
                        <a:buNone/>
                      </a:pPr>
                      <a:r>
                        <a:rPr lang="en"/>
                        <a:t>3%</a:t>
                      </a:r>
                      <a:endParaRPr/>
                    </a:p>
                  </a:txBody>
                  <a:tcPr marL="91425" marR="91425" marT="91425" marB="91425"/>
                </a:tc>
                <a:tc>
                  <a:txBody>
                    <a:bodyPr/>
                    <a:lstStyle/>
                    <a:p>
                      <a:pPr marL="0" lvl="0" indent="0" algn="l" rtl="0">
                        <a:spcBef>
                          <a:spcPts val="0"/>
                        </a:spcBef>
                        <a:spcAft>
                          <a:spcPts val="0"/>
                        </a:spcAft>
                        <a:buNone/>
                      </a:pPr>
                      <a:r>
                        <a:rPr lang="en">
                          <a:solidFill>
                            <a:srgbClr val="FF0000"/>
                          </a:solidFill>
                        </a:rPr>
                        <a:t>Negative </a:t>
                      </a:r>
                      <a:endParaRPr>
                        <a:solidFill>
                          <a:srgbClr val="FF0000"/>
                        </a:solidFill>
                      </a:endParaRPr>
                    </a:p>
                  </a:txBody>
                  <a:tcPr marL="91425" marR="91425" marT="91425" marB="91425"/>
                </a:tc>
                <a:extLst>
                  <a:ext uri="{0D108BD9-81ED-4DB2-BD59-A6C34878D82A}">
                    <a16:rowId xmlns:a16="http://schemas.microsoft.com/office/drawing/2014/main" val="10001"/>
                  </a:ext>
                </a:extLst>
              </a:tr>
              <a:tr h="384175">
                <a:tc>
                  <a:txBody>
                    <a:bodyPr/>
                    <a:lstStyle/>
                    <a:p>
                      <a:pPr marL="0" lvl="0" indent="0" algn="l" rtl="0">
                        <a:spcBef>
                          <a:spcPts val="0"/>
                        </a:spcBef>
                        <a:spcAft>
                          <a:spcPts val="0"/>
                        </a:spcAft>
                        <a:buNone/>
                      </a:pPr>
                      <a:r>
                        <a:rPr lang="en"/>
                        <a:t>Availability Rate</a:t>
                      </a:r>
                      <a:endParaRPr/>
                    </a:p>
                  </a:txBody>
                  <a:tcPr marL="91425" marR="91425" marT="91425" marB="91425"/>
                </a:tc>
                <a:tc>
                  <a:txBody>
                    <a:bodyPr/>
                    <a:lstStyle/>
                    <a:p>
                      <a:pPr marL="0" lvl="0" indent="0" algn="l" rtl="0">
                        <a:spcBef>
                          <a:spcPts val="0"/>
                        </a:spcBef>
                        <a:spcAft>
                          <a:spcPts val="0"/>
                        </a:spcAft>
                        <a:buNone/>
                      </a:pPr>
                      <a:r>
                        <a:rPr lang="en"/>
                        <a:t>12%</a:t>
                      </a:r>
                      <a:endParaRPr/>
                    </a:p>
                  </a:txBody>
                  <a:tcPr marL="91425" marR="91425" marT="91425" marB="91425"/>
                </a:tc>
                <a:tc>
                  <a:txBody>
                    <a:bodyPr/>
                    <a:lstStyle/>
                    <a:p>
                      <a:pPr marL="0" lvl="0" indent="0" algn="l" rtl="0">
                        <a:spcBef>
                          <a:spcPts val="0"/>
                        </a:spcBef>
                        <a:spcAft>
                          <a:spcPts val="0"/>
                        </a:spcAft>
                        <a:buNone/>
                      </a:pPr>
                      <a:r>
                        <a:rPr lang="en">
                          <a:solidFill>
                            <a:srgbClr val="6AA84F"/>
                          </a:solidFill>
                        </a:rPr>
                        <a:t>Positive</a:t>
                      </a:r>
                      <a:endParaRPr>
                        <a:solidFill>
                          <a:srgbClr val="6AA84F"/>
                        </a:solidFill>
                      </a:endParaRPr>
                    </a:p>
                  </a:txBody>
                  <a:tcPr marL="91425" marR="91425" marT="91425" marB="91425"/>
                </a:tc>
                <a:extLst>
                  <a:ext uri="{0D108BD9-81ED-4DB2-BD59-A6C34878D82A}">
                    <a16:rowId xmlns:a16="http://schemas.microsoft.com/office/drawing/2014/main" val="10002"/>
                  </a:ext>
                </a:extLst>
              </a:tr>
              <a:tr h="591075">
                <a:tc>
                  <a:txBody>
                    <a:bodyPr/>
                    <a:lstStyle/>
                    <a:p>
                      <a:pPr marL="0" lvl="0" indent="0" algn="l" rtl="0">
                        <a:spcBef>
                          <a:spcPts val="0"/>
                        </a:spcBef>
                        <a:spcAft>
                          <a:spcPts val="0"/>
                        </a:spcAft>
                        <a:buNone/>
                      </a:pPr>
                      <a:r>
                        <a:rPr lang="en"/>
                        <a:t>Average Asking Sale Price $/sq.ft</a:t>
                      </a:r>
                      <a:endParaRPr/>
                    </a:p>
                  </a:txBody>
                  <a:tcPr marL="91425" marR="91425" marT="91425" marB="91425"/>
                </a:tc>
                <a:tc>
                  <a:txBody>
                    <a:bodyPr/>
                    <a:lstStyle/>
                    <a:p>
                      <a:pPr marL="0" lvl="0" indent="0" algn="l" rtl="0">
                        <a:spcBef>
                          <a:spcPts val="0"/>
                        </a:spcBef>
                        <a:spcAft>
                          <a:spcPts val="0"/>
                        </a:spcAft>
                        <a:buNone/>
                      </a:pPr>
                      <a:r>
                        <a:rPr lang="en"/>
                        <a:t>28%</a:t>
                      </a:r>
                      <a:endParaRPr/>
                    </a:p>
                  </a:txBody>
                  <a:tcPr marL="91425" marR="91425" marT="91425" marB="91425"/>
                </a:tc>
                <a:tc>
                  <a:txBody>
                    <a:bodyPr/>
                    <a:lstStyle/>
                    <a:p>
                      <a:pPr marL="0" lvl="0" indent="0" algn="l" rtl="0">
                        <a:spcBef>
                          <a:spcPts val="0"/>
                        </a:spcBef>
                        <a:spcAft>
                          <a:spcPts val="0"/>
                        </a:spcAft>
                        <a:buNone/>
                      </a:pPr>
                      <a:r>
                        <a:rPr lang="en">
                          <a:solidFill>
                            <a:srgbClr val="FF0000"/>
                          </a:solidFill>
                        </a:rPr>
                        <a:t>Negative</a:t>
                      </a:r>
                      <a:endParaRPr>
                        <a:solidFill>
                          <a:srgbClr val="FF0000"/>
                        </a:solidFill>
                      </a:endParaRPr>
                    </a:p>
                  </a:txBody>
                  <a:tcPr marL="91425" marR="91425" marT="91425" marB="91425"/>
                </a:tc>
                <a:extLst>
                  <a:ext uri="{0D108BD9-81ED-4DB2-BD59-A6C34878D82A}">
                    <a16:rowId xmlns:a16="http://schemas.microsoft.com/office/drawing/2014/main" val="10003"/>
                  </a:ext>
                </a:extLst>
              </a:tr>
              <a:tr h="591075">
                <a:tc>
                  <a:txBody>
                    <a:bodyPr/>
                    <a:lstStyle/>
                    <a:p>
                      <a:pPr marL="0" lvl="0" indent="0" algn="l" rtl="0">
                        <a:spcBef>
                          <a:spcPts val="0"/>
                        </a:spcBef>
                        <a:spcAft>
                          <a:spcPts val="0"/>
                        </a:spcAft>
                        <a:buNone/>
                      </a:pPr>
                      <a:r>
                        <a:rPr lang="en"/>
                        <a:t>Average Land Costs $/Acre </a:t>
                      </a:r>
                      <a:endParaRPr/>
                    </a:p>
                  </a:txBody>
                  <a:tcPr marL="91425" marR="91425" marT="91425" marB="91425"/>
                </a:tc>
                <a:tc>
                  <a:txBody>
                    <a:bodyPr/>
                    <a:lstStyle/>
                    <a:p>
                      <a:pPr marL="0" lvl="0" indent="0" algn="l" rtl="0">
                        <a:spcBef>
                          <a:spcPts val="0"/>
                        </a:spcBef>
                        <a:spcAft>
                          <a:spcPts val="0"/>
                        </a:spcAft>
                        <a:buNone/>
                      </a:pPr>
                      <a:r>
                        <a:rPr lang="en"/>
                        <a:t>3%</a:t>
                      </a:r>
                      <a:endParaRPr/>
                    </a:p>
                  </a:txBody>
                  <a:tcPr marL="91425" marR="91425" marT="91425" marB="91425"/>
                </a:tc>
                <a:tc>
                  <a:txBody>
                    <a:bodyPr/>
                    <a:lstStyle/>
                    <a:p>
                      <a:pPr marL="0" lvl="0" indent="0" algn="l" rtl="0">
                        <a:spcBef>
                          <a:spcPts val="0"/>
                        </a:spcBef>
                        <a:spcAft>
                          <a:spcPts val="0"/>
                        </a:spcAft>
                        <a:buNone/>
                      </a:pPr>
                      <a:r>
                        <a:rPr lang="en">
                          <a:solidFill>
                            <a:srgbClr val="6AA84F"/>
                          </a:solidFill>
                        </a:rPr>
                        <a:t>Positive</a:t>
                      </a:r>
                      <a:endParaRPr>
                        <a:solidFill>
                          <a:srgbClr val="6AA84F"/>
                        </a:solidFill>
                      </a:endParaRPr>
                    </a:p>
                  </a:txBody>
                  <a:tcPr marL="91425" marR="91425" marT="91425" marB="91425"/>
                </a:tc>
                <a:extLst>
                  <a:ext uri="{0D108BD9-81ED-4DB2-BD59-A6C34878D82A}">
                    <a16:rowId xmlns:a16="http://schemas.microsoft.com/office/drawing/2014/main" val="10004"/>
                  </a:ext>
                </a:extLst>
              </a:tr>
              <a:tr h="591075">
                <a:tc>
                  <a:txBody>
                    <a:bodyPr/>
                    <a:lstStyle/>
                    <a:p>
                      <a:pPr marL="0" lvl="0" indent="0" algn="l" rtl="0">
                        <a:spcBef>
                          <a:spcPts val="0"/>
                        </a:spcBef>
                        <a:spcAft>
                          <a:spcPts val="0"/>
                        </a:spcAft>
                        <a:buNone/>
                      </a:pPr>
                      <a:r>
                        <a:rPr lang="en"/>
                        <a:t>Population (1000’s) 14% Negative </a:t>
                      </a:r>
                      <a:endParaRPr/>
                    </a:p>
                  </a:txBody>
                  <a:tcPr marL="91425" marR="91425" marT="91425" marB="91425"/>
                </a:tc>
                <a:tc>
                  <a:txBody>
                    <a:bodyPr/>
                    <a:lstStyle/>
                    <a:p>
                      <a:pPr marL="0" lvl="0" indent="0" algn="l" rtl="0">
                        <a:spcBef>
                          <a:spcPts val="0"/>
                        </a:spcBef>
                        <a:spcAft>
                          <a:spcPts val="0"/>
                        </a:spcAft>
                        <a:buNone/>
                      </a:pPr>
                      <a:r>
                        <a:rPr lang="en"/>
                        <a:t>14%</a:t>
                      </a:r>
                      <a:endParaRPr/>
                    </a:p>
                  </a:txBody>
                  <a:tcPr marL="91425" marR="91425" marT="91425" marB="91425"/>
                </a:tc>
                <a:tc>
                  <a:txBody>
                    <a:bodyPr/>
                    <a:lstStyle/>
                    <a:p>
                      <a:pPr marL="0" lvl="0" indent="0" algn="l" rtl="0">
                        <a:spcBef>
                          <a:spcPts val="0"/>
                        </a:spcBef>
                        <a:spcAft>
                          <a:spcPts val="0"/>
                        </a:spcAft>
                        <a:buNone/>
                      </a:pPr>
                      <a:r>
                        <a:rPr lang="en">
                          <a:solidFill>
                            <a:srgbClr val="FF0000"/>
                          </a:solidFill>
                        </a:rPr>
                        <a:t>Negative</a:t>
                      </a:r>
                      <a:endParaRPr>
                        <a:solidFill>
                          <a:srgbClr val="FF0000"/>
                        </a:solidFill>
                      </a:endParaRPr>
                    </a:p>
                  </a:txBody>
                  <a:tcPr marL="91425" marR="91425" marT="91425" marB="91425"/>
                </a:tc>
                <a:extLst>
                  <a:ext uri="{0D108BD9-81ED-4DB2-BD59-A6C34878D82A}">
                    <a16:rowId xmlns:a16="http://schemas.microsoft.com/office/drawing/2014/main" val="10005"/>
                  </a:ext>
                </a:extLst>
              </a:tr>
              <a:tr h="384175">
                <a:tc>
                  <a:txBody>
                    <a:bodyPr/>
                    <a:lstStyle/>
                    <a:p>
                      <a:pPr marL="0" lvl="0" indent="0" algn="l" rtl="0">
                        <a:spcBef>
                          <a:spcPts val="0"/>
                        </a:spcBef>
                        <a:spcAft>
                          <a:spcPts val="0"/>
                        </a:spcAft>
                        <a:buNone/>
                      </a:pPr>
                      <a:r>
                        <a:rPr lang="en"/>
                        <a:t>Inflation Rate </a:t>
                      </a:r>
                      <a:endParaRPr/>
                    </a:p>
                  </a:txBody>
                  <a:tcPr marL="91425" marR="91425" marT="91425" marB="91425"/>
                </a:tc>
                <a:tc>
                  <a:txBody>
                    <a:bodyPr/>
                    <a:lstStyle/>
                    <a:p>
                      <a:pPr marL="0" lvl="0" indent="0" algn="l" rtl="0">
                        <a:spcBef>
                          <a:spcPts val="0"/>
                        </a:spcBef>
                        <a:spcAft>
                          <a:spcPts val="0"/>
                        </a:spcAft>
                        <a:buNone/>
                      </a:pPr>
                      <a:r>
                        <a:rPr lang="en"/>
                        <a:t>18%</a:t>
                      </a:r>
                      <a:endParaRPr/>
                    </a:p>
                  </a:txBody>
                  <a:tcPr marL="91425" marR="91425" marT="91425" marB="91425"/>
                </a:tc>
                <a:tc>
                  <a:txBody>
                    <a:bodyPr/>
                    <a:lstStyle/>
                    <a:p>
                      <a:pPr marL="0" lvl="0" indent="0" algn="l" rtl="0">
                        <a:spcBef>
                          <a:spcPts val="0"/>
                        </a:spcBef>
                        <a:spcAft>
                          <a:spcPts val="0"/>
                        </a:spcAft>
                        <a:buNone/>
                      </a:pPr>
                      <a:r>
                        <a:rPr lang="en">
                          <a:solidFill>
                            <a:srgbClr val="6AA84F"/>
                          </a:solidFill>
                        </a:rPr>
                        <a:t>Positive </a:t>
                      </a:r>
                      <a:endParaRPr>
                        <a:solidFill>
                          <a:srgbClr val="6AA84F"/>
                        </a:solidFill>
                      </a:endParaRPr>
                    </a:p>
                  </a:txBody>
                  <a:tcPr marL="91425" marR="91425" marT="91425" marB="91425"/>
                </a:tc>
                <a:extLst>
                  <a:ext uri="{0D108BD9-81ED-4DB2-BD59-A6C34878D82A}">
                    <a16:rowId xmlns:a16="http://schemas.microsoft.com/office/drawing/2014/main" val="10006"/>
                  </a:ext>
                </a:extLst>
              </a:tr>
            </a:tbl>
          </a:graphicData>
        </a:graphic>
      </p:graphicFrame>
      <p:sp>
        <p:nvSpPr>
          <p:cNvPr id="297" name="Google Shape;297;p31"/>
          <p:cNvSpPr txBox="1"/>
          <p:nvPr/>
        </p:nvSpPr>
        <p:spPr>
          <a:xfrm>
            <a:off x="3701700" y="833775"/>
            <a:ext cx="29034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u="sng">
                <a:solidFill>
                  <a:schemeClr val="lt1"/>
                </a:solidFill>
                <a:latin typeface="Roboto"/>
                <a:ea typeface="Roboto"/>
                <a:cs typeface="Roboto"/>
                <a:sym typeface="Roboto"/>
              </a:rPr>
              <a:t>Variable Report</a:t>
            </a:r>
            <a:endParaRPr sz="2100" u="sng">
              <a:solidFill>
                <a:schemeClr val="lt1"/>
              </a:solidFill>
              <a:latin typeface="Roboto"/>
              <a:ea typeface="Roboto"/>
              <a:cs typeface="Roboto"/>
              <a:sym typeface="Roboto"/>
            </a:endParaRPr>
          </a:p>
        </p:txBody>
      </p:sp>
      <p:pic>
        <p:nvPicPr>
          <p:cNvPr id="298" name="Google Shape;298;p31"/>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2"/>
          <p:cNvSpPr txBox="1">
            <a:spLocks noGrp="1"/>
          </p:cNvSpPr>
          <p:nvPr>
            <p:ph type="title"/>
          </p:nvPr>
        </p:nvSpPr>
        <p:spPr>
          <a:xfrm>
            <a:off x="265500" y="262900"/>
            <a:ext cx="4045200" cy="77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500"/>
              <a:t>Ranking of Lowest Vacancy Rates in Toronto</a:t>
            </a:r>
            <a:endParaRPr sz="2500"/>
          </a:p>
        </p:txBody>
      </p:sp>
      <p:sp>
        <p:nvSpPr>
          <p:cNvPr id="304" name="Google Shape;304;p32"/>
          <p:cNvSpPr txBox="1">
            <a:spLocks noGrp="1"/>
          </p:cNvSpPr>
          <p:nvPr>
            <p:ph type="body" idx="2"/>
          </p:nvPr>
        </p:nvSpPr>
        <p:spPr>
          <a:xfrm>
            <a:off x="344400" y="1520350"/>
            <a:ext cx="3887400" cy="3395700"/>
          </a:xfrm>
          <a:prstGeom prst="rect">
            <a:avLst/>
          </a:prstGeom>
        </p:spPr>
        <p:txBody>
          <a:bodyPr spcFirstLastPara="1" wrap="square" lIns="91425" tIns="91425" rIns="91425" bIns="91425" anchor="ctr" anchorCtr="0">
            <a:noAutofit/>
          </a:bodyPr>
          <a:lstStyle/>
          <a:p>
            <a:pPr marL="457200" lvl="0" indent="0" algn="l" rtl="0">
              <a:spcBef>
                <a:spcPts val="0"/>
              </a:spcBef>
              <a:spcAft>
                <a:spcPts val="0"/>
              </a:spcAft>
              <a:buNone/>
            </a:pPr>
            <a:endParaRPr sz="1600">
              <a:solidFill>
                <a:srgbClr val="000000"/>
              </a:solidFill>
            </a:endParaRPr>
          </a:p>
          <a:p>
            <a:pPr marL="457200" lvl="0" indent="0" algn="l" rtl="0">
              <a:spcBef>
                <a:spcPts val="1600"/>
              </a:spcBef>
              <a:spcAft>
                <a:spcPts val="0"/>
              </a:spcAft>
              <a:buNone/>
            </a:pPr>
            <a:endParaRPr sz="1600">
              <a:solidFill>
                <a:srgbClr val="000000"/>
              </a:solidFill>
            </a:endParaRPr>
          </a:p>
          <a:p>
            <a:pPr marL="457200" lvl="0" indent="-330200" algn="l" rtl="0">
              <a:spcBef>
                <a:spcPts val="1600"/>
              </a:spcBef>
              <a:spcAft>
                <a:spcPts val="0"/>
              </a:spcAft>
              <a:buClr>
                <a:srgbClr val="000000"/>
              </a:buClr>
              <a:buSzPts val="1600"/>
              <a:buChar char="●"/>
            </a:pPr>
            <a:r>
              <a:rPr lang="en" sz="1600">
                <a:solidFill>
                  <a:srgbClr val="000000"/>
                </a:solidFill>
              </a:rPr>
              <a:t>Model applied to each region</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Metropolitan areas are ranked by their predicted vacancy rates for 2021</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Rank prioritizes up and coming regions with potential</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Low ranked regions offer risk in terms of predicted vacancy rate for 2021</a:t>
            </a:r>
            <a:endParaRPr sz="16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Well developed regions such as the Toronto’s fall low on the rank</a:t>
            </a:r>
            <a:endParaRPr sz="1600">
              <a:solidFill>
                <a:srgbClr val="000000"/>
              </a:solidFill>
            </a:endParaRPr>
          </a:p>
          <a:p>
            <a:pPr marL="457200" lvl="0" indent="0" algn="l" rtl="0">
              <a:spcBef>
                <a:spcPts val="1600"/>
              </a:spcBef>
              <a:spcAft>
                <a:spcPts val="0"/>
              </a:spcAft>
              <a:buNone/>
            </a:pPr>
            <a:endParaRPr sz="1600">
              <a:solidFill>
                <a:srgbClr val="000000"/>
              </a:solidFill>
            </a:endParaRPr>
          </a:p>
          <a:p>
            <a:pPr marL="457200" lvl="0" indent="0" algn="l" rtl="0">
              <a:spcBef>
                <a:spcPts val="1600"/>
              </a:spcBef>
              <a:spcAft>
                <a:spcPts val="0"/>
              </a:spcAft>
              <a:buNone/>
            </a:pPr>
            <a:endParaRPr sz="1600">
              <a:solidFill>
                <a:srgbClr val="000000"/>
              </a:solidFill>
            </a:endParaRPr>
          </a:p>
          <a:p>
            <a:pPr marL="0" lvl="0" indent="0" algn="l" rtl="0">
              <a:spcBef>
                <a:spcPts val="1600"/>
              </a:spcBef>
              <a:spcAft>
                <a:spcPts val="1600"/>
              </a:spcAft>
              <a:buNone/>
            </a:pPr>
            <a:endParaRPr/>
          </a:p>
        </p:txBody>
      </p:sp>
      <p:pic>
        <p:nvPicPr>
          <p:cNvPr id="305" name="Google Shape;305;p32"/>
          <p:cNvPicPr preferRelativeResize="0"/>
          <p:nvPr/>
        </p:nvPicPr>
        <p:blipFill>
          <a:blip r:embed="rId3">
            <a:alphaModFix/>
          </a:blip>
          <a:stretch>
            <a:fillRect/>
          </a:stretch>
        </p:blipFill>
        <p:spPr>
          <a:xfrm>
            <a:off x="5909700" y="0"/>
            <a:ext cx="2019233" cy="5143500"/>
          </a:xfrm>
          <a:prstGeom prst="rect">
            <a:avLst/>
          </a:prstGeom>
          <a:noFill/>
          <a:ln>
            <a:noFill/>
          </a:ln>
        </p:spPr>
      </p:pic>
      <p:pic>
        <p:nvPicPr>
          <p:cNvPr id="306" name="Google Shape;306;p32"/>
          <p:cNvPicPr preferRelativeResize="0"/>
          <p:nvPr/>
        </p:nvPicPr>
        <p:blipFill>
          <a:blip r:embed="rId4">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Agenda</a:t>
            </a:r>
            <a:endParaRPr/>
          </a:p>
        </p:txBody>
      </p:sp>
      <p:grpSp>
        <p:nvGrpSpPr>
          <p:cNvPr id="110" name="Google Shape;110;p15"/>
          <p:cNvGrpSpPr/>
          <p:nvPr/>
        </p:nvGrpSpPr>
        <p:grpSpPr>
          <a:xfrm>
            <a:off x="431919" y="1304783"/>
            <a:ext cx="7912013" cy="3241480"/>
            <a:chOff x="431925" y="1304875"/>
            <a:chExt cx="2628925" cy="3416400"/>
          </a:xfrm>
        </p:grpSpPr>
        <p:sp>
          <p:nvSpPr>
            <p:cNvPr id="111" name="Google Shape;111;p15"/>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5"/>
          <p:cNvSpPr txBox="1">
            <a:spLocks noGrp="1"/>
          </p:cNvSpPr>
          <p:nvPr>
            <p:ph type="body" idx="4294967295"/>
          </p:nvPr>
        </p:nvSpPr>
        <p:spPr>
          <a:xfrm>
            <a:off x="668220" y="1304875"/>
            <a:ext cx="79119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Points For Discussion</a:t>
            </a:r>
            <a:endParaRPr>
              <a:solidFill>
                <a:schemeClr val="lt1"/>
              </a:solidFill>
            </a:endParaRPr>
          </a:p>
        </p:txBody>
      </p:sp>
      <p:sp>
        <p:nvSpPr>
          <p:cNvPr id="114" name="Google Shape;114;p15"/>
          <p:cNvSpPr txBox="1">
            <a:spLocks noGrp="1"/>
          </p:cNvSpPr>
          <p:nvPr>
            <p:ph type="body" idx="4294967295"/>
          </p:nvPr>
        </p:nvSpPr>
        <p:spPr>
          <a:xfrm>
            <a:off x="674246" y="1850300"/>
            <a:ext cx="7861500" cy="27948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 sz="1400"/>
              <a:t>Introduction</a:t>
            </a:r>
            <a:endParaRPr sz="1400"/>
          </a:p>
          <a:p>
            <a:pPr marL="457200" lvl="0" indent="-317500" algn="l" rtl="0">
              <a:lnSpc>
                <a:spcPct val="150000"/>
              </a:lnSpc>
              <a:spcBef>
                <a:spcPts val="0"/>
              </a:spcBef>
              <a:spcAft>
                <a:spcPts val="0"/>
              </a:spcAft>
              <a:buSzPts val="1400"/>
              <a:buChar char="●"/>
            </a:pPr>
            <a:r>
              <a:rPr lang="en" sz="1400"/>
              <a:t>Methodology </a:t>
            </a:r>
            <a:endParaRPr sz="1400"/>
          </a:p>
          <a:p>
            <a:pPr marL="457200" lvl="0" indent="-317500" algn="l" rtl="0">
              <a:lnSpc>
                <a:spcPct val="150000"/>
              </a:lnSpc>
              <a:spcBef>
                <a:spcPts val="0"/>
              </a:spcBef>
              <a:spcAft>
                <a:spcPts val="0"/>
              </a:spcAft>
              <a:buSzPts val="1400"/>
              <a:buChar char="●"/>
            </a:pPr>
            <a:r>
              <a:rPr lang="en" sz="1400"/>
              <a:t>Data Audit</a:t>
            </a:r>
            <a:endParaRPr sz="1400"/>
          </a:p>
          <a:p>
            <a:pPr marL="457200" lvl="0" indent="-317500" algn="l" rtl="0">
              <a:lnSpc>
                <a:spcPct val="150000"/>
              </a:lnSpc>
              <a:spcBef>
                <a:spcPts val="0"/>
              </a:spcBef>
              <a:spcAft>
                <a:spcPts val="0"/>
              </a:spcAft>
              <a:buSzPts val="1400"/>
              <a:buChar char="●"/>
            </a:pPr>
            <a:r>
              <a:rPr lang="en" sz="1400"/>
              <a:t>Analytical File </a:t>
            </a:r>
            <a:endParaRPr sz="1400"/>
          </a:p>
          <a:p>
            <a:pPr marL="457200" lvl="0" indent="-317500" algn="l" rtl="0">
              <a:lnSpc>
                <a:spcPct val="150000"/>
              </a:lnSpc>
              <a:spcBef>
                <a:spcPts val="0"/>
              </a:spcBef>
              <a:spcAft>
                <a:spcPts val="0"/>
              </a:spcAft>
              <a:buSzPts val="1400"/>
              <a:buChar char="●"/>
            </a:pPr>
            <a:r>
              <a:rPr lang="en" sz="1400"/>
              <a:t>Analytical Results / Model Building</a:t>
            </a:r>
            <a:endParaRPr sz="1400"/>
          </a:p>
          <a:p>
            <a:pPr marL="457200" lvl="0" indent="-317500" algn="l" rtl="0">
              <a:lnSpc>
                <a:spcPct val="150000"/>
              </a:lnSpc>
              <a:spcBef>
                <a:spcPts val="0"/>
              </a:spcBef>
              <a:spcAft>
                <a:spcPts val="0"/>
              </a:spcAft>
              <a:buSzPts val="1400"/>
              <a:buChar char="●"/>
            </a:pPr>
            <a:r>
              <a:rPr lang="en" sz="1400"/>
              <a:t>Summary of Key Findings</a:t>
            </a:r>
            <a:endParaRPr sz="1400"/>
          </a:p>
        </p:txBody>
      </p:sp>
      <p:pic>
        <p:nvPicPr>
          <p:cNvPr id="115" name="Google Shape;115;p15"/>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Implementation</a:t>
            </a:r>
            <a:endParaRPr/>
          </a:p>
        </p:txBody>
      </p:sp>
      <p:pic>
        <p:nvPicPr>
          <p:cNvPr id="312" name="Google Shape;312;p33"/>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4"/>
          <p:cNvSpPr txBox="1">
            <a:spLocks noGrp="1"/>
          </p:cNvSpPr>
          <p:nvPr>
            <p:ph type="title"/>
          </p:nvPr>
        </p:nvSpPr>
        <p:spPr>
          <a:xfrm>
            <a:off x="189300" y="531575"/>
            <a:ext cx="4248300" cy="58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700"/>
              <a:t>Practical Context of Key Findings</a:t>
            </a:r>
            <a:endParaRPr sz="2700"/>
          </a:p>
        </p:txBody>
      </p:sp>
      <p:sp>
        <p:nvSpPr>
          <p:cNvPr id="318" name="Google Shape;318;p34"/>
          <p:cNvSpPr txBox="1">
            <a:spLocks noGrp="1"/>
          </p:cNvSpPr>
          <p:nvPr>
            <p:ph type="body" idx="2"/>
          </p:nvPr>
        </p:nvSpPr>
        <p:spPr>
          <a:xfrm>
            <a:off x="6847150" y="1606395"/>
            <a:ext cx="1179600" cy="2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rPr>
              <a:t>max gwth</a:t>
            </a:r>
            <a:endParaRPr sz="1300">
              <a:solidFill>
                <a:schemeClr val="dk1"/>
              </a:solidFill>
            </a:endParaRPr>
          </a:p>
        </p:txBody>
      </p:sp>
      <p:sp>
        <p:nvSpPr>
          <p:cNvPr id="319" name="Google Shape;319;p34"/>
          <p:cNvSpPr txBox="1">
            <a:spLocks noGrp="1"/>
          </p:cNvSpPr>
          <p:nvPr>
            <p:ph type="body" idx="2"/>
          </p:nvPr>
        </p:nvSpPr>
        <p:spPr>
          <a:xfrm>
            <a:off x="265500" y="502175"/>
            <a:ext cx="3951900" cy="38403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Clr>
                <a:srgbClr val="000000"/>
              </a:buClr>
              <a:buSzPts val="1400"/>
              <a:buChar char="●"/>
            </a:pPr>
            <a:r>
              <a:rPr lang="en" sz="1400">
                <a:solidFill>
                  <a:srgbClr val="000000"/>
                </a:solidFill>
              </a:rPr>
              <a:t>Oakville - Industrial space utilised mainly for Advanced Manufacturing, incumbent firms in the location include:</a:t>
            </a:r>
            <a:endParaRPr sz="1400">
              <a:solidFill>
                <a:srgbClr val="000000"/>
              </a:solidFill>
            </a:endParaRPr>
          </a:p>
          <a:p>
            <a:pPr marL="914400" lvl="0" indent="-304800" algn="l" rtl="0">
              <a:spcBef>
                <a:spcPts val="0"/>
              </a:spcBef>
              <a:spcAft>
                <a:spcPts val="0"/>
              </a:spcAft>
              <a:buClr>
                <a:srgbClr val="000000"/>
              </a:buClr>
              <a:buSzPts val="1200"/>
              <a:buChar char="❏"/>
            </a:pPr>
            <a:r>
              <a:rPr lang="en" sz="1200">
                <a:solidFill>
                  <a:srgbClr val="000000"/>
                </a:solidFill>
              </a:rPr>
              <a:t>Ford Motor Company of Canada</a:t>
            </a:r>
            <a:endParaRPr sz="1200">
              <a:solidFill>
                <a:srgbClr val="000000"/>
              </a:solidFill>
            </a:endParaRPr>
          </a:p>
          <a:p>
            <a:pPr marL="914400" lvl="0" indent="-304800" algn="l" rtl="0">
              <a:spcBef>
                <a:spcPts val="0"/>
              </a:spcBef>
              <a:spcAft>
                <a:spcPts val="0"/>
              </a:spcAft>
              <a:buClr>
                <a:srgbClr val="000000"/>
              </a:buClr>
              <a:buSzPts val="1200"/>
              <a:buChar char="❏"/>
            </a:pPr>
            <a:r>
              <a:rPr lang="en" sz="1200">
                <a:solidFill>
                  <a:srgbClr val="000000"/>
                </a:solidFill>
              </a:rPr>
              <a:t>Collins Aerospace</a:t>
            </a:r>
            <a:endParaRPr sz="1200">
              <a:solidFill>
                <a:srgbClr val="000000"/>
              </a:solidFill>
            </a:endParaRPr>
          </a:p>
          <a:p>
            <a:pPr marL="914400" lvl="0" indent="-304800" algn="l" rtl="0">
              <a:spcBef>
                <a:spcPts val="0"/>
              </a:spcBef>
              <a:spcAft>
                <a:spcPts val="0"/>
              </a:spcAft>
              <a:buClr>
                <a:srgbClr val="000000"/>
              </a:buClr>
              <a:buSzPts val="1200"/>
              <a:buChar char="❏"/>
            </a:pPr>
            <a:r>
              <a:rPr lang="en" sz="1200">
                <a:solidFill>
                  <a:srgbClr val="000000"/>
                </a:solidFill>
              </a:rPr>
              <a:t>Dana Corporation</a:t>
            </a:r>
            <a:endParaRPr sz="1200">
              <a:solidFill>
                <a:srgbClr val="000000"/>
              </a:solidFill>
            </a:endParaRPr>
          </a:p>
        </p:txBody>
      </p:sp>
      <p:pic>
        <p:nvPicPr>
          <p:cNvPr id="320" name="Google Shape;320;p34"/>
          <p:cNvPicPr preferRelativeResize="0"/>
          <p:nvPr/>
        </p:nvPicPr>
        <p:blipFill>
          <a:blip r:embed="rId3">
            <a:alphaModFix/>
          </a:blip>
          <a:stretch>
            <a:fillRect/>
          </a:stretch>
        </p:blipFill>
        <p:spPr>
          <a:xfrm>
            <a:off x="223675" y="4742625"/>
            <a:ext cx="1376325" cy="336625"/>
          </a:xfrm>
          <a:prstGeom prst="rect">
            <a:avLst/>
          </a:prstGeom>
          <a:noFill/>
          <a:ln>
            <a:noFill/>
          </a:ln>
        </p:spPr>
      </p:pic>
      <p:sp>
        <p:nvSpPr>
          <p:cNvPr id="321" name="Google Shape;321;p34"/>
          <p:cNvSpPr txBox="1">
            <a:spLocks noGrp="1"/>
          </p:cNvSpPr>
          <p:nvPr>
            <p:ph type="body" idx="2"/>
          </p:nvPr>
        </p:nvSpPr>
        <p:spPr>
          <a:xfrm>
            <a:off x="4818000" y="391650"/>
            <a:ext cx="3951900" cy="38403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sz="1400"/>
              <a:t>York - Industrial space utilised for manufacturing of electronics, incumbent firms in the location include:</a:t>
            </a:r>
            <a:endParaRPr sz="1400"/>
          </a:p>
          <a:p>
            <a:pPr marL="914400" lvl="0" indent="-304800" algn="l" rtl="0">
              <a:spcBef>
                <a:spcPts val="0"/>
              </a:spcBef>
              <a:spcAft>
                <a:spcPts val="0"/>
              </a:spcAft>
              <a:buSzPts val="1200"/>
              <a:buChar char="❏"/>
            </a:pPr>
            <a:r>
              <a:rPr lang="en" sz="1200"/>
              <a:t>Celestica</a:t>
            </a:r>
            <a:endParaRPr sz="1200"/>
          </a:p>
          <a:p>
            <a:pPr marL="914400" lvl="0" indent="-304800" algn="l" rtl="0">
              <a:spcBef>
                <a:spcPts val="0"/>
              </a:spcBef>
              <a:spcAft>
                <a:spcPts val="0"/>
              </a:spcAft>
              <a:buSzPts val="1200"/>
              <a:buChar char="❏"/>
            </a:pPr>
            <a:r>
              <a:rPr lang="en" sz="1200"/>
              <a:t>MIS Electronics</a:t>
            </a:r>
            <a:endParaRPr sz="1200"/>
          </a:p>
          <a:p>
            <a:pPr marL="914400" lvl="0" indent="-304800" algn="l" rtl="0">
              <a:spcBef>
                <a:spcPts val="0"/>
              </a:spcBef>
              <a:spcAft>
                <a:spcPts val="0"/>
              </a:spcAft>
              <a:buSzPts val="1200"/>
              <a:buChar char="❏"/>
            </a:pPr>
            <a:r>
              <a:rPr lang="en" sz="1200"/>
              <a:t>Permatech</a:t>
            </a:r>
            <a:endParaRPr sz="12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5"/>
          <p:cNvSpPr txBox="1">
            <a:spLocks noGrp="1"/>
          </p:cNvSpPr>
          <p:nvPr>
            <p:ph type="title"/>
          </p:nvPr>
        </p:nvSpPr>
        <p:spPr>
          <a:xfrm>
            <a:off x="265500" y="531575"/>
            <a:ext cx="4248300" cy="58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700"/>
              <a:t>Identifying Growth and Potential</a:t>
            </a:r>
            <a:endParaRPr sz="2700"/>
          </a:p>
        </p:txBody>
      </p:sp>
      <p:sp>
        <p:nvSpPr>
          <p:cNvPr id="327" name="Google Shape;327;p35"/>
          <p:cNvSpPr txBox="1">
            <a:spLocks noGrp="1"/>
          </p:cNvSpPr>
          <p:nvPr>
            <p:ph type="body" idx="2"/>
          </p:nvPr>
        </p:nvSpPr>
        <p:spPr>
          <a:xfrm>
            <a:off x="6847150" y="1606395"/>
            <a:ext cx="1179600" cy="2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00">
                <a:solidFill>
                  <a:schemeClr val="dk1"/>
                </a:solidFill>
              </a:rPr>
              <a:t>max gwth</a:t>
            </a:r>
            <a:endParaRPr sz="1300">
              <a:solidFill>
                <a:schemeClr val="dk1"/>
              </a:solidFill>
            </a:endParaRPr>
          </a:p>
        </p:txBody>
      </p:sp>
      <p:sp>
        <p:nvSpPr>
          <p:cNvPr id="328" name="Google Shape;328;p35"/>
          <p:cNvSpPr txBox="1">
            <a:spLocks noGrp="1"/>
          </p:cNvSpPr>
          <p:nvPr>
            <p:ph type="body" idx="2"/>
          </p:nvPr>
        </p:nvSpPr>
        <p:spPr>
          <a:xfrm>
            <a:off x="265500" y="425975"/>
            <a:ext cx="3951900" cy="38403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Clr>
                <a:srgbClr val="000000"/>
              </a:buClr>
              <a:buSzPts val="1400"/>
              <a:buChar char="●"/>
            </a:pPr>
            <a:r>
              <a:rPr lang="en" sz="1400">
                <a:solidFill>
                  <a:srgbClr val="000000"/>
                </a:solidFill>
              </a:rPr>
              <a:t>Toronto West Market - City of Toronto’s most prominent industrial sector</a:t>
            </a:r>
            <a:endParaRPr sz="1400">
              <a:solidFill>
                <a:srgbClr val="000000"/>
              </a:solidFill>
            </a:endParaRPr>
          </a:p>
          <a:p>
            <a:pPr marL="914400" lvl="0" indent="-304800" algn="l" rtl="0">
              <a:spcBef>
                <a:spcPts val="0"/>
              </a:spcBef>
              <a:spcAft>
                <a:spcPts val="0"/>
              </a:spcAft>
              <a:buClr>
                <a:srgbClr val="000000"/>
              </a:buClr>
              <a:buSzPts val="1200"/>
              <a:buChar char="❏"/>
            </a:pPr>
            <a:r>
              <a:rPr lang="en" sz="1200">
                <a:solidFill>
                  <a:srgbClr val="000000"/>
                </a:solidFill>
              </a:rPr>
              <a:t>Pushed Availability rate down 30 basis points to 2% during Q3 2020</a:t>
            </a:r>
            <a:endParaRPr sz="1200">
              <a:solidFill>
                <a:srgbClr val="000000"/>
              </a:solidFill>
            </a:endParaRPr>
          </a:p>
          <a:p>
            <a:pPr marL="914400" lvl="0" indent="-304800" algn="l" rtl="0">
              <a:spcBef>
                <a:spcPts val="0"/>
              </a:spcBef>
              <a:spcAft>
                <a:spcPts val="0"/>
              </a:spcAft>
              <a:buClr>
                <a:srgbClr val="000000"/>
              </a:buClr>
              <a:buSzPts val="1200"/>
              <a:buChar char="❏"/>
            </a:pPr>
            <a:r>
              <a:rPr lang="en" sz="1200">
                <a:solidFill>
                  <a:srgbClr val="000000"/>
                </a:solidFill>
              </a:rPr>
              <a:t>From Q2 to Q3 New Supply introduced to market dropped from 2.85MM to 1.22MM sq/ft </a:t>
            </a:r>
            <a:endParaRPr sz="1200">
              <a:solidFill>
                <a:srgbClr val="000000"/>
              </a:solidFill>
            </a:endParaRPr>
          </a:p>
          <a:p>
            <a:pPr marL="914400" lvl="0" indent="-304800" algn="l" rtl="0">
              <a:spcBef>
                <a:spcPts val="0"/>
              </a:spcBef>
              <a:spcAft>
                <a:spcPts val="0"/>
              </a:spcAft>
              <a:buClr>
                <a:srgbClr val="000000"/>
              </a:buClr>
              <a:buSzPts val="1200"/>
              <a:buChar char="❏"/>
            </a:pPr>
            <a:r>
              <a:rPr lang="en" sz="1200">
                <a:solidFill>
                  <a:srgbClr val="000000"/>
                </a:solidFill>
              </a:rPr>
              <a:t>6.12MM sq/ft Under Construction</a:t>
            </a:r>
            <a:endParaRPr sz="1200">
              <a:solidFill>
                <a:srgbClr val="000000"/>
              </a:solidFill>
            </a:endParaRPr>
          </a:p>
        </p:txBody>
      </p:sp>
      <p:pic>
        <p:nvPicPr>
          <p:cNvPr id="329" name="Google Shape;329;p35"/>
          <p:cNvPicPr preferRelativeResize="0"/>
          <p:nvPr/>
        </p:nvPicPr>
        <p:blipFill>
          <a:blip r:embed="rId3">
            <a:alphaModFix/>
          </a:blip>
          <a:stretch>
            <a:fillRect/>
          </a:stretch>
        </p:blipFill>
        <p:spPr>
          <a:xfrm>
            <a:off x="223675" y="4742625"/>
            <a:ext cx="1376325" cy="336625"/>
          </a:xfrm>
          <a:prstGeom prst="rect">
            <a:avLst/>
          </a:prstGeom>
          <a:noFill/>
          <a:ln>
            <a:noFill/>
          </a:ln>
        </p:spPr>
      </p:pic>
      <p:sp>
        <p:nvSpPr>
          <p:cNvPr id="330" name="Google Shape;330;p35"/>
          <p:cNvSpPr txBox="1">
            <a:spLocks noGrp="1"/>
          </p:cNvSpPr>
          <p:nvPr>
            <p:ph type="body" idx="2"/>
          </p:nvPr>
        </p:nvSpPr>
        <p:spPr>
          <a:xfrm>
            <a:off x="4824975" y="756275"/>
            <a:ext cx="3951900" cy="38403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sz="1400"/>
              <a:t>Toronto East Market - Experiencing fast growth in development and potential for investment:</a:t>
            </a:r>
            <a:endParaRPr sz="1400"/>
          </a:p>
          <a:p>
            <a:pPr marL="914400" lvl="0" indent="-304800" algn="l" rtl="0">
              <a:spcBef>
                <a:spcPts val="0"/>
              </a:spcBef>
              <a:spcAft>
                <a:spcPts val="0"/>
              </a:spcAft>
              <a:buSzPts val="1200"/>
              <a:buChar char="❏"/>
            </a:pPr>
            <a:r>
              <a:rPr lang="en" sz="1200"/>
              <a:t>Pushed Availability rate up 10 basis points to 1.7% during Q3 2020</a:t>
            </a:r>
            <a:endParaRPr sz="1200"/>
          </a:p>
          <a:p>
            <a:pPr marL="914400" lvl="0" indent="-304800" algn="l" rtl="0">
              <a:spcBef>
                <a:spcPts val="0"/>
              </a:spcBef>
              <a:spcAft>
                <a:spcPts val="0"/>
              </a:spcAft>
              <a:buSzPts val="1200"/>
              <a:buChar char="❏"/>
            </a:pPr>
            <a:r>
              <a:rPr lang="en" sz="1200"/>
              <a:t>From Q2 to Q3 New Supply introduced to market rose from 58.34K to 260.62K sq/ft </a:t>
            </a:r>
            <a:endParaRPr sz="1200"/>
          </a:p>
          <a:p>
            <a:pPr marL="914400" lvl="0" indent="-304800" algn="l" rtl="0">
              <a:spcBef>
                <a:spcPts val="0"/>
              </a:spcBef>
              <a:spcAft>
                <a:spcPts val="0"/>
              </a:spcAft>
              <a:buSzPts val="1200"/>
              <a:buChar char="❏"/>
            </a:pPr>
            <a:r>
              <a:rPr lang="en" sz="1200"/>
              <a:t>447% increase in supply  over one quarter</a:t>
            </a:r>
            <a:endParaRPr sz="1200"/>
          </a:p>
          <a:p>
            <a:pPr marL="914400" lvl="0" indent="-304800" algn="l" rtl="0">
              <a:spcBef>
                <a:spcPts val="0"/>
              </a:spcBef>
              <a:spcAft>
                <a:spcPts val="0"/>
              </a:spcAft>
              <a:buSzPts val="1200"/>
              <a:buChar char="❏"/>
            </a:pPr>
            <a:r>
              <a:rPr lang="en" sz="1200"/>
              <a:t>1.38MM sq/ft Under Construction</a:t>
            </a:r>
            <a:endParaRPr sz="1200"/>
          </a:p>
          <a:p>
            <a:pPr marL="914400" lvl="0" indent="0" algn="l" rtl="0">
              <a:spcBef>
                <a:spcPts val="1600"/>
              </a:spcBef>
              <a:spcAft>
                <a:spcPts val="1600"/>
              </a:spcAft>
              <a:buNone/>
            </a:pP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6"/>
          <p:cNvSpPr txBox="1">
            <a:spLocks noGrp="1"/>
          </p:cNvSpPr>
          <p:nvPr>
            <p:ph type="title"/>
          </p:nvPr>
        </p:nvSpPr>
        <p:spPr>
          <a:xfrm>
            <a:off x="537825" y="263722"/>
            <a:ext cx="82221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900"/>
              <a:t>Amazon’s Investment in Toronto East</a:t>
            </a:r>
            <a:endParaRPr sz="2700"/>
          </a:p>
        </p:txBody>
      </p:sp>
      <p:pic>
        <p:nvPicPr>
          <p:cNvPr id="336" name="Google Shape;336;p36"/>
          <p:cNvPicPr preferRelativeResize="0"/>
          <p:nvPr/>
        </p:nvPicPr>
        <p:blipFill>
          <a:blip r:embed="rId3">
            <a:alphaModFix/>
          </a:blip>
          <a:stretch>
            <a:fillRect/>
          </a:stretch>
        </p:blipFill>
        <p:spPr>
          <a:xfrm>
            <a:off x="223675" y="4742625"/>
            <a:ext cx="1376325" cy="336625"/>
          </a:xfrm>
          <a:prstGeom prst="rect">
            <a:avLst/>
          </a:prstGeom>
          <a:noFill/>
          <a:ln>
            <a:noFill/>
          </a:ln>
        </p:spPr>
      </p:pic>
      <p:sp>
        <p:nvSpPr>
          <p:cNvPr id="337" name="Google Shape;337;p36"/>
          <p:cNvSpPr txBox="1"/>
          <p:nvPr/>
        </p:nvSpPr>
        <p:spPr>
          <a:xfrm>
            <a:off x="0" y="1787700"/>
            <a:ext cx="4691400" cy="1710000"/>
          </a:xfrm>
          <a:prstGeom prst="rect">
            <a:avLst/>
          </a:prstGeom>
          <a:noFill/>
          <a:ln>
            <a:noFill/>
          </a:ln>
        </p:spPr>
        <p:txBody>
          <a:bodyPr spcFirstLastPara="1" wrap="square" lIns="91425" tIns="91425" rIns="91425" bIns="91425" anchor="t" anchorCtr="0">
            <a:spAutoFit/>
          </a:bodyPr>
          <a:lstStyle/>
          <a:p>
            <a:pPr marL="914400" lvl="0" indent="-317500" algn="l" rtl="0">
              <a:lnSpc>
                <a:spcPct val="115000"/>
              </a:lnSpc>
              <a:spcBef>
                <a:spcPts val="0"/>
              </a:spcBef>
              <a:spcAft>
                <a:spcPts val="0"/>
              </a:spcAft>
              <a:buClr>
                <a:schemeClr val="lt1"/>
              </a:buClr>
              <a:buSzPts val="1400"/>
              <a:buFont typeface="Roboto"/>
              <a:buChar char="❏"/>
            </a:pPr>
            <a:r>
              <a:rPr lang="en">
                <a:solidFill>
                  <a:schemeClr val="lt1"/>
                </a:solidFill>
                <a:latin typeface="Roboto"/>
                <a:ea typeface="Roboto"/>
                <a:cs typeface="Roboto"/>
                <a:sym typeface="Roboto"/>
              </a:rPr>
              <a:t>Amazon signed a design-build deal for a 1.1-million-square-foot automated fulfillment center in the Eastern GTA region</a:t>
            </a:r>
            <a:endParaRPr>
              <a:solidFill>
                <a:schemeClr val="lt1"/>
              </a:solidFill>
              <a:latin typeface="Roboto"/>
              <a:ea typeface="Roboto"/>
              <a:cs typeface="Roboto"/>
              <a:sym typeface="Roboto"/>
            </a:endParaRPr>
          </a:p>
          <a:p>
            <a:pPr marL="914400" lvl="0" indent="-342900" algn="l" rtl="0">
              <a:lnSpc>
                <a:spcPct val="115000"/>
              </a:lnSpc>
              <a:spcBef>
                <a:spcPts val="0"/>
              </a:spcBef>
              <a:spcAft>
                <a:spcPts val="0"/>
              </a:spcAft>
              <a:buClr>
                <a:schemeClr val="lt1"/>
              </a:buClr>
              <a:buSzPts val="1800"/>
              <a:buFont typeface="Roboto"/>
              <a:buChar char="❏"/>
            </a:pPr>
            <a:r>
              <a:rPr lang="en">
                <a:solidFill>
                  <a:schemeClr val="lt1"/>
                </a:solidFill>
                <a:latin typeface="Roboto"/>
                <a:ea typeface="Roboto"/>
                <a:cs typeface="Roboto"/>
                <a:sym typeface="Roboto"/>
              </a:rPr>
              <a:t>Q3 saw completion of Amazon’s million-square-foot fulfillment centre in Scarborough</a:t>
            </a:r>
            <a:endParaRPr>
              <a:solidFill>
                <a:schemeClr val="lt1"/>
              </a:solidFill>
              <a:latin typeface="Roboto"/>
              <a:ea typeface="Roboto"/>
              <a:cs typeface="Roboto"/>
              <a:sym typeface="Roboto"/>
            </a:endParaRPr>
          </a:p>
        </p:txBody>
      </p:sp>
      <p:pic>
        <p:nvPicPr>
          <p:cNvPr id="338" name="Google Shape;338;p36"/>
          <p:cNvPicPr preferRelativeResize="0"/>
          <p:nvPr/>
        </p:nvPicPr>
        <p:blipFill>
          <a:blip r:embed="rId4">
            <a:alphaModFix/>
          </a:blip>
          <a:stretch>
            <a:fillRect/>
          </a:stretch>
        </p:blipFill>
        <p:spPr>
          <a:xfrm>
            <a:off x="4908350" y="1466701"/>
            <a:ext cx="3939498" cy="26263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7"/>
          <p:cNvSpPr txBox="1">
            <a:spLocks noGrp="1"/>
          </p:cNvSpPr>
          <p:nvPr>
            <p:ph type="title"/>
          </p:nvPr>
        </p:nvSpPr>
        <p:spPr>
          <a:xfrm>
            <a:off x="537825" y="263722"/>
            <a:ext cx="8222100" cy="83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900"/>
              <a:t>Suggestions to Fiera Real Estate</a:t>
            </a:r>
            <a:endParaRPr sz="2700"/>
          </a:p>
        </p:txBody>
      </p:sp>
      <p:pic>
        <p:nvPicPr>
          <p:cNvPr id="344" name="Google Shape;344;p37"/>
          <p:cNvPicPr preferRelativeResize="0"/>
          <p:nvPr/>
        </p:nvPicPr>
        <p:blipFill>
          <a:blip r:embed="rId3">
            <a:alphaModFix/>
          </a:blip>
          <a:stretch>
            <a:fillRect/>
          </a:stretch>
        </p:blipFill>
        <p:spPr>
          <a:xfrm>
            <a:off x="223675" y="4742625"/>
            <a:ext cx="1376325" cy="336625"/>
          </a:xfrm>
          <a:prstGeom prst="rect">
            <a:avLst/>
          </a:prstGeom>
          <a:noFill/>
          <a:ln>
            <a:noFill/>
          </a:ln>
        </p:spPr>
      </p:pic>
      <p:sp>
        <p:nvSpPr>
          <p:cNvPr id="345" name="Google Shape;345;p37"/>
          <p:cNvSpPr txBox="1"/>
          <p:nvPr/>
        </p:nvSpPr>
        <p:spPr>
          <a:xfrm>
            <a:off x="0" y="1635300"/>
            <a:ext cx="4691400" cy="2187900"/>
          </a:xfrm>
          <a:prstGeom prst="rect">
            <a:avLst/>
          </a:prstGeom>
          <a:noFill/>
          <a:ln>
            <a:noFill/>
          </a:ln>
        </p:spPr>
        <p:txBody>
          <a:bodyPr spcFirstLastPara="1" wrap="square" lIns="91425" tIns="91425" rIns="91425" bIns="91425" anchor="t" anchorCtr="0">
            <a:spAutoFit/>
          </a:bodyPr>
          <a:lstStyle/>
          <a:p>
            <a:pPr marL="914400" lvl="0" indent="-336550" algn="l" rtl="0">
              <a:lnSpc>
                <a:spcPct val="115000"/>
              </a:lnSpc>
              <a:spcBef>
                <a:spcPts val="0"/>
              </a:spcBef>
              <a:spcAft>
                <a:spcPts val="0"/>
              </a:spcAft>
              <a:buClr>
                <a:schemeClr val="lt1"/>
              </a:buClr>
              <a:buSzPts val="1700"/>
              <a:buFont typeface="Roboto"/>
              <a:buChar char="❏"/>
            </a:pPr>
            <a:r>
              <a:rPr lang="en">
                <a:solidFill>
                  <a:schemeClr val="lt1"/>
                </a:solidFill>
                <a:latin typeface="Roboto"/>
                <a:ea typeface="Roboto"/>
                <a:cs typeface="Roboto"/>
                <a:sym typeface="Roboto"/>
              </a:rPr>
              <a:t>Lead Fiera in the direction to start looking at spaces and cut down decision maker’s pool of options</a:t>
            </a:r>
            <a:endParaRPr>
              <a:solidFill>
                <a:schemeClr val="lt1"/>
              </a:solidFill>
              <a:latin typeface="Roboto"/>
              <a:ea typeface="Roboto"/>
              <a:cs typeface="Roboto"/>
              <a:sym typeface="Roboto"/>
            </a:endParaRPr>
          </a:p>
          <a:p>
            <a:pPr marL="914400" lvl="0" indent="-361950" algn="l" rtl="0">
              <a:lnSpc>
                <a:spcPct val="115000"/>
              </a:lnSpc>
              <a:spcBef>
                <a:spcPts val="0"/>
              </a:spcBef>
              <a:spcAft>
                <a:spcPts val="0"/>
              </a:spcAft>
              <a:buClr>
                <a:schemeClr val="lt1"/>
              </a:buClr>
              <a:buSzPts val="2100"/>
              <a:buFont typeface="Roboto"/>
              <a:buChar char="❏"/>
            </a:pPr>
            <a:r>
              <a:rPr lang="en">
                <a:solidFill>
                  <a:schemeClr val="lt1"/>
                </a:solidFill>
                <a:latin typeface="Roboto"/>
                <a:ea typeface="Roboto"/>
                <a:cs typeface="Roboto"/>
                <a:sym typeface="Roboto"/>
              </a:rPr>
              <a:t>Allow Fiera to visit the space in person and conduct their due diligence </a:t>
            </a:r>
            <a:endParaRPr>
              <a:solidFill>
                <a:schemeClr val="lt1"/>
              </a:solidFill>
              <a:latin typeface="Roboto"/>
              <a:ea typeface="Roboto"/>
              <a:cs typeface="Roboto"/>
              <a:sym typeface="Roboto"/>
            </a:endParaRPr>
          </a:p>
          <a:p>
            <a:pPr marL="914400" lvl="0" indent="-361950" algn="l" rtl="0">
              <a:lnSpc>
                <a:spcPct val="115000"/>
              </a:lnSpc>
              <a:spcBef>
                <a:spcPts val="0"/>
              </a:spcBef>
              <a:spcAft>
                <a:spcPts val="0"/>
              </a:spcAft>
              <a:buClr>
                <a:schemeClr val="lt1"/>
              </a:buClr>
              <a:buSzPts val="2100"/>
              <a:buFont typeface="Roboto"/>
              <a:buChar char="❏"/>
            </a:pPr>
            <a:r>
              <a:rPr lang="en">
                <a:solidFill>
                  <a:schemeClr val="lt1"/>
                </a:solidFill>
                <a:latin typeface="Roboto"/>
                <a:ea typeface="Roboto"/>
                <a:cs typeface="Roboto"/>
                <a:sym typeface="Roboto"/>
              </a:rPr>
              <a:t>Data Analytics and our model design gives Fiera an edge</a:t>
            </a:r>
            <a:endParaRPr>
              <a:solidFill>
                <a:schemeClr val="lt1"/>
              </a:solidFill>
              <a:latin typeface="Roboto"/>
              <a:ea typeface="Roboto"/>
              <a:cs typeface="Roboto"/>
              <a:sym typeface="Roboto"/>
            </a:endParaRPr>
          </a:p>
        </p:txBody>
      </p:sp>
      <p:pic>
        <p:nvPicPr>
          <p:cNvPr id="346" name="Google Shape;346;p37"/>
          <p:cNvPicPr preferRelativeResize="0"/>
          <p:nvPr/>
        </p:nvPicPr>
        <p:blipFill>
          <a:blip r:embed="rId4">
            <a:alphaModFix/>
          </a:blip>
          <a:stretch>
            <a:fillRect/>
          </a:stretch>
        </p:blipFill>
        <p:spPr>
          <a:xfrm>
            <a:off x="4956100" y="1346225"/>
            <a:ext cx="3701575" cy="3396401"/>
          </a:xfrm>
          <a:prstGeom prst="rect">
            <a:avLst/>
          </a:prstGeom>
          <a:noFill/>
          <a:ln>
            <a:noFill/>
          </a:ln>
        </p:spPr>
      </p:pic>
      <p:pic>
        <p:nvPicPr>
          <p:cNvPr id="347" name="Google Shape;347;p37"/>
          <p:cNvPicPr preferRelativeResize="0"/>
          <p:nvPr/>
        </p:nvPicPr>
        <p:blipFill>
          <a:blip r:embed="rId3">
            <a:alphaModFix/>
          </a:blip>
          <a:stretch>
            <a:fillRect/>
          </a:stretch>
        </p:blipFill>
        <p:spPr>
          <a:xfrm>
            <a:off x="6315237" y="4280700"/>
            <a:ext cx="2622945" cy="6415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38"/>
          <p:cNvSpPr txBox="1">
            <a:spLocks noGrp="1"/>
          </p:cNvSpPr>
          <p:nvPr>
            <p:ph type="title"/>
          </p:nvPr>
        </p:nvSpPr>
        <p:spPr>
          <a:xfrm>
            <a:off x="311700" y="1256050"/>
            <a:ext cx="8520600" cy="203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t>Thank You!</a:t>
            </a:r>
            <a:endParaRPr sz="6000"/>
          </a:p>
        </p:txBody>
      </p:sp>
      <p:sp>
        <p:nvSpPr>
          <p:cNvPr id="353" name="Google Shape;353;p38"/>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p>
        </p:txBody>
      </p:sp>
      <p:pic>
        <p:nvPicPr>
          <p:cNvPr id="354" name="Google Shape;354;p38"/>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grpSp>
        <p:nvGrpSpPr>
          <p:cNvPr id="121" name="Google Shape;121;p16"/>
          <p:cNvGrpSpPr/>
          <p:nvPr/>
        </p:nvGrpSpPr>
        <p:grpSpPr>
          <a:xfrm>
            <a:off x="431947" y="1017677"/>
            <a:ext cx="8101558" cy="3328940"/>
            <a:chOff x="431925" y="1304875"/>
            <a:chExt cx="2628925" cy="3416400"/>
          </a:xfrm>
        </p:grpSpPr>
        <p:sp>
          <p:nvSpPr>
            <p:cNvPr id="122" name="Google Shape;122;p16"/>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6"/>
          <p:cNvSpPr txBox="1">
            <a:spLocks noGrp="1"/>
          </p:cNvSpPr>
          <p:nvPr>
            <p:ph type="body" idx="4294967295"/>
          </p:nvPr>
        </p:nvSpPr>
        <p:spPr>
          <a:xfrm>
            <a:off x="596647" y="1017797"/>
            <a:ext cx="7219500" cy="47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solidFill>
                  <a:srgbClr val="FFFFFF"/>
                </a:solidFill>
                <a:latin typeface="Calibri"/>
                <a:ea typeface="Calibri"/>
                <a:cs typeface="Calibri"/>
                <a:sym typeface="Calibri"/>
              </a:rPr>
              <a:t>Business Problem</a:t>
            </a:r>
            <a:endParaRPr>
              <a:solidFill>
                <a:srgbClr val="FFFFFF"/>
              </a:solidFill>
            </a:endParaRPr>
          </a:p>
        </p:txBody>
      </p:sp>
      <p:sp>
        <p:nvSpPr>
          <p:cNvPr id="125" name="Google Shape;125;p16"/>
          <p:cNvSpPr txBox="1">
            <a:spLocks noGrp="1"/>
          </p:cNvSpPr>
          <p:nvPr>
            <p:ph type="body" idx="4294967295"/>
          </p:nvPr>
        </p:nvSpPr>
        <p:spPr>
          <a:xfrm>
            <a:off x="681850" y="1443625"/>
            <a:ext cx="7923900" cy="218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rgbClr val="000000"/>
                </a:solidFill>
                <a:latin typeface="Calibri"/>
                <a:ea typeface="Calibri"/>
                <a:cs typeface="Calibri"/>
                <a:sym typeface="Calibri"/>
              </a:rPr>
              <a:t>Fiera Real Estate’s 2 Business Models: </a:t>
            </a:r>
            <a:endParaRPr sz="1400">
              <a:solidFill>
                <a:srgbClr val="000000"/>
              </a:solidFill>
              <a:latin typeface="Calibri"/>
              <a:ea typeface="Calibri"/>
              <a:cs typeface="Calibri"/>
              <a:sym typeface="Calibri"/>
            </a:endParaRPr>
          </a:p>
          <a:p>
            <a:pPr marL="457200" lvl="0" indent="-317500" algn="l" rtl="0">
              <a:spcBef>
                <a:spcPts val="0"/>
              </a:spcBef>
              <a:spcAft>
                <a:spcPts val="0"/>
              </a:spcAft>
              <a:buClr>
                <a:srgbClr val="000000"/>
              </a:buClr>
              <a:buSzPts val="1400"/>
              <a:buFont typeface="Calibri"/>
              <a:buAutoNum type="arabicPeriod"/>
            </a:pPr>
            <a:r>
              <a:rPr lang="en" sz="1400" b="1">
                <a:solidFill>
                  <a:srgbClr val="000000"/>
                </a:solidFill>
                <a:latin typeface="Calibri"/>
                <a:ea typeface="Calibri"/>
                <a:cs typeface="Calibri"/>
                <a:sym typeface="Calibri"/>
              </a:rPr>
              <a:t>Buy-Sit-Collect-Rent Strategy:</a:t>
            </a:r>
            <a:r>
              <a:rPr lang="en" sz="1400">
                <a:solidFill>
                  <a:srgbClr val="000000"/>
                </a:solidFill>
                <a:latin typeface="Calibri"/>
                <a:ea typeface="Calibri"/>
                <a:cs typeface="Calibri"/>
                <a:sym typeface="Calibri"/>
              </a:rPr>
              <a:t> Long lease, single tenant with great credit ie. Amazon Warehouse, collect rent</a:t>
            </a:r>
            <a:endParaRPr sz="1400">
              <a:solidFill>
                <a:srgbClr val="000000"/>
              </a:solidFill>
              <a:latin typeface="Calibri"/>
              <a:ea typeface="Calibri"/>
              <a:cs typeface="Calibri"/>
              <a:sym typeface="Calibri"/>
            </a:endParaRPr>
          </a:p>
          <a:p>
            <a:pPr marL="457200" lvl="0" indent="-317500" algn="l" rtl="0">
              <a:spcBef>
                <a:spcPts val="0"/>
              </a:spcBef>
              <a:spcAft>
                <a:spcPts val="0"/>
              </a:spcAft>
              <a:buClr>
                <a:srgbClr val="000000"/>
              </a:buClr>
              <a:buSzPts val="1400"/>
              <a:buFont typeface="Calibri"/>
              <a:buAutoNum type="arabicPeriod"/>
            </a:pPr>
            <a:r>
              <a:rPr lang="en" sz="1400" b="1">
                <a:solidFill>
                  <a:srgbClr val="000000"/>
                </a:solidFill>
                <a:latin typeface="Calibri"/>
                <a:ea typeface="Calibri"/>
                <a:cs typeface="Calibri"/>
                <a:sym typeface="Calibri"/>
              </a:rPr>
              <a:t>Value Investing:</a:t>
            </a:r>
            <a:r>
              <a:rPr lang="en" sz="1400">
                <a:solidFill>
                  <a:srgbClr val="000000"/>
                </a:solidFill>
                <a:latin typeface="Calibri"/>
                <a:ea typeface="Calibri"/>
                <a:cs typeface="Calibri"/>
                <a:sym typeface="Calibri"/>
              </a:rPr>
              <a:t> Purchasing empty land, investing in its development and selling the aforementioned land for a profit. </a:t>
            </a:r>
            <a:endParaRPr sz="1400">
              <a:solidFill>
                <a:srgbClr val="000000"/>
              </a:solidFill>
              <a:latin typeface="Calibri"/>
              <a:ea typeface="Calibri"/>
              <a:cs typeface="Calibri"/>
              <a:sym typeface="Calibri"/>
            </a:endParaRPr>
          </a:p>
          <a:p>
            <a:pPr marL="0" lvl="0" indent="0" algn="l" rtl="0">
              <a:spcBef>
                <a:spcPts val="0"/>
              </a:spcBef>
              <a:spcAft>
                <a:spcPts val="0"/>
              </a:spcAft>
              <a:buNone/>
            </a:pPr>
            <a:endParaRPr sz="1400">
              <a:solidFill>
                <a:srgbClr val="000000"/>
              </a:solidFill>
              <a:latin typeface="Calibri"/>
              <a:ea typeface="Calibri"/>
              <a:cs typeface="Calibri"/>
              <a:sym typeface="Calibri"/>
            </a:endParaRPr>
          </a:p>
          <a:p>
            <a:pPr marL="457200" lvl="0" indent="-317500" algn="l" rtl="0">
              <a:spcBef>
                <a:spcPts val="0"/>
              </a:spcBef>
              <a:spcAft>
                <a:spcPts val="0"/>
              </a:spcAft>
              <a:buClr>
                <a:srgbClr val="000000"/>
              </a:buClr>
              <a:buSzPts val="1400"/>
              <a:buFont typeface="Calibri"/>
              <a:buChar char="●"/>
            </a:pPr>
            <a:r>
              <a:rPr lang="en" sz="1400">
                <a:solidFill>
                  <a:srgbClr val="000000"/>
                </a:solidFill>
                <a:latin typeface="Calibri"/>
                <a:ea typeface="Calibri"/>
                <a:cs typeface="Calibri"/>
                <a:sym typeface="Calibri"/>
              </a:rPr>
              <a:t>The Asset Managers at Fiera Real Estate must appropriately select industrial spaces to invest in. </a:t>
            </a:r>
            <a:endParaRPr sz="1400">
              <a:solidFill>
                <a:srgbClr val="000000"/>
              </a:solidFill>
              <a:latin typeface="Calibri"/>
              <a:ea typeface="Calibri"/>
              <a:cs typeface="Calibri"/>
              <a:sym typeface="Calibri"/>
            </a:endParaRPr>
          </a:p>
          <a:p>
            <a:pPr marL="457200" lvl="0" indent="-317500" algn="l" rtl="0">
              <a:spcBef>
                <a:spcPts val="0"/>
              </a:spcBef>
              <a:spcAft>
                <a:spcPts val="0"/>
              </a:spcAft>
              <a:buClr>
                <a:srgbClr val="000000"/>
              </a:buClr>
              <a:buSzPts val="1400"/>
              <a:buFont typeface="Calibri"/>
              <a:buChar char="●"/>
            </a:pPr>
            <a:r>
              <a:rPr lang="en" sz="1400">
                <a:solidFill>
                  <a:srgbClr val="000000"/>
                </a:solidFill>
                <a:latin typeface="Calibri"/>
                <a:ea typeface="Calibri"/>
                <a:cs typeface="Calibri"/>
                <a:sym typeface="Calibri"/>
              </a:rPr>
              <a:t>Empty investments are highly undesirable.</a:t>
            </a:r>
            <a:endParaRPr sz="1400">
              <a:solidFill>
                <a:srgbClr val="000000"/>
              </a:solidFill>
              <a:latin typeface="Calibri"/>
              <a:ea typeface="Calibri"/>
              <a:cs typeface="Calibri"/>
              <a:sym typeface="Calibri"/>
            </a:endParaRPr>
          </a:p>
          <a:p>
            <a:pPr marL="457200" lvl="0" indent="-317500" algn="l" rtl="0">
              <a:spcBef>
                <a:spcPts val="0"/>
              </a:spcBef>
              <a:spcAft>
                <a:spcPts val="0"/>
              </a:spcAft>
              <a:buClr>
                <a:srgbClr val="000000"/>
              </a:buClr>
              <a:buSzPts val="1400"/>
              <a:buFont typeface="Calibri"/>
              <a:buChar char="●"/>
            </a:pPr>
            <a:r>
              <a:rPr lang="en" sz="1400">
                <a:solidFill>
                  <a:srgbClr val="000000"/>
                </a:solidFill>
                <a:latin typeface="Calibri"/>
                <a:ea typeface="Calibri"/>
                <a:cs typeface="Calibri"/>
                <a:sym typeface="Calibri"/>
              </a:rPr>
              <a:t>Fiera real estate is looking to develop data analytics strategies to be able to invest their capital efficiently.</a:t>
            </a:r>
            <a:endParaRPr sz="1400">
              <a:solidFill>
                <a:srgbClr val="000000"/>
              </a:solidFill>
              <a:latin typeface="Calibri"/>
              <a:ea typeface="Calibri"/>
              <a:cs typeface="Calibri"/>
              <a:sym typeface="Calibri"/>
            </a:endParaRPr>
          </a:p>
          <a:p>
            <a:pPr marL="0" lvl="0" indent="0" algn="l" rtl="0">
              <a:spcBef>
                <a:spcPts val="0"/>
              </a:spcBef>
              <a:spcAft>
                <a:spcPts val="0"/>
              </a:spcAft>
              <a:buNone/>
            </a:pPr>
            <a:endParaRPr sz="1200">
              <a:solidFill>
                <a:srgbClr val="000000"/>
              </a:solidFill>
              <a:latin typeface="Calibri"/>
              <a:ea typeface="Calibri"/>
              <a:cs typeface="Calibri"/>
              <a:sym typeface="Calibri"/>
            </a:endParaRPr>
          </a:p>
          <a:p>
            <a:pPr marL="0" lvl="0" indent="0" algn="l" rtl="0">
              <a:spcBef>
                <a:spcPts val="0"/>
              </a:spcBef>
              <a:spcAft>
                <a:spcPts val="0"/>
              </a:spcAft>
              <a:buNone/>
            </a:pPr>
            <a:endParaRPr sz="300"/>
          </a:p>
        </p:txBody>
      </p:sp>
      <p:pic>
        <p:nvPicPr>
          <p:cNvPr id="126" name="Google Shape;126;p16"/>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7"/>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Challenges</a:t>
            </a:r>
            <a:endParaRPr/>
          </a:p>
        </p:txBody>
      </p:sp>
      <p:sp>
        <p:nvSpPr>
          <p:cNvPr id="132" name="Google Shape;132;p17"/>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
              <a:t>Lack of collaboration amongst real-estate firms.</a:t>
            </a:r>
            <a:endParaRPr/>
          </a:p>
          <a:p>
            <a:pPr marL="457200" lvl="0" indent="-342900" algn="l" rtl="0">
              <a:lnSpc>
                <a:spcPct val="150000"/>
              </a:lnSpc>
              <a:spcBef>
                <a:spcPts val="0"/>
              </a:spcBef>
              <a:spcAft>
                <a:spcPts val="0"/>
              </a:spcAft>
              <a:buSzPts val="1800"/>
              <a:buChar char="●"/>
            </a:pPr>
            <a:r>
              <a:rPr lang="en"/>
              <a:t>Lack of adoption of data backed business decision making in real estate.</a:t>
            </a:r>
            <a:endParaRPr/>
          </a:p>
          <a:p>
            <a:pPr marL="914400" lvl="1" indent="-317500" algn="l" rtl="0">
              <a:lnSpc>
                <a:spcPct val="150000"/>
              </a:lnSpc>
              <a:spcBef>
                <a:spcPts val="0"/>
              </a:spcBef>
              <a:spcAft>
                <a:spcPts val="0"/>
              </a:spcAft>
              <a:buSzPts val="1400"/>
              <a:buChar char="○"/>
            </a:pPr>
            <a:r>
              <a:rPr lang="en"/>
              <a:t>A lot of “gut” decision making</a:t>
            </a:r>
            <a:endParaRPr/>
          </a:p>
          <a:p>
            <a:pPr marL="457200" lvl="0" indent="-342900" algn="l" rtl="0">
              <a:lnSpc>
                <a:spcPct val="150000"/>
              </a:lnSpc>
              <a:spcBef>
                <a:spcPts val="0"/>
              </a:spcBef>
              <a:spcAft>
                <a:spcPts val="0"/>
              </a:spcAft>
              <a:buSzPts val="1800"/>
              <a:buChar char="●"/>
            </a:pPr>
            <a:r>
              <a:rPr lang="en"/>
              <a:t>Conventional analytics within the industry make it difficult to build robust business cases due to conditions such as poor data quality or missing information. </a:t>
            </a:r>
            <a:endParaRPr/>
          </a:p>
          <a:p>
            <a:pPr marL="457200" lvl="0" indent="0" algn="l" rtl="0">
              <a:lnSpc>
                <a:spcPct val="150000"/>
              </a:lnSpc>
              <a:spcBef>
                <a:spcPts val="1600"/>
              </a:spcBef>
              <a:spcAft>
                <a:spcPts val="0"/>
              </a:spcAft>
              <a:buNone/>
            </a:pPr>
            <a:r>
              <a:rPr lang="en"/>
              <a:t> </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133" name="Google Shape;133;p17"/>
          <p:cNvPicPr preferRelativeResize="0"/>
          <p:nvPr/>
        </p:nvPicPr>
        <p:blipFill>
          <a:blip r:embed="rId3">
            <a:alphaModFix/>
          </a:blip>
          <a:stretch>
            <a:fillRect/>
          </a:stretch>
        </p:blipFill>
        <p:spPr>
          <a:xfrm>
            <a:off x="218575" y="4568875"/>
            <a:ext cx="1376325" cy="336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Research Objectives</a:t>
            </a:r>
            <a:endParaRPr/>
          </a:p>
        </p:txBody>
      </p:sp>
      <p:sp>
        <p:nvSpPr>
          <p:cNvPr id="139" name="Google Shape;139;p18"/>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Find or establish a repeatable process relating to the use of data in influencing investment decisions</a:t>
            </a:r>
            <a:endParaRPr/>
          </a:p>
          <a:p>
            <a:pPr marL="457200" lvl="0" indent="0" algn="l" rtl="0">
              <a:spcBef>
                <a:spcPts val="1600"/>
              </a:spcBef>
              <a:spcAft>
                <a:spcPts val="0"/>
              </a:spcAft>
              <a:buNone/>
            </a:pPr>
            <a:endParaRPr/>
          </a:p>
          <a:p>
            <a:pPr marL="457200" lvl="0" indent="-342900" algn="l" rtl="0">
              <a:spcBef>
                <a:spcPts val="1600"/>
              </a:spcBef>
              <a:spcAft>
                <a:spcPts val="0"/>
              </a:spcAft>
              <a:buSzPts val="1800"/>
              <a:buChar char="●"/>
            </a:pPr>
            <a:r>
              <a:rPr lang="en"/>
              <a:t>Identifying &amp; monitoring key indicators to help determine vacancy rates and reduce investment risks</a:t>
            </a:r>
            <a:endParaRPr/>
          </a:p>
          <a:p>
            <a:pPr marL="0" lvl="0" indent="0" algn="l" rtl="0">
              <a:spcBef>
                <a:spcPts val="1600"/>
              </a:spcBef>
              <a:spcAft>
                <a:spcPts val="1600"/>
              </a:spcAft>
              <a:buNone/>
            </a:pPr>
            <a:endParaRPr/>
          </a:p>
        </p:txBody>
      </p:sp>
      <p:pic>
        <p:nvPicPr>
          <p:cNvPr id="140" name="Google Shape;140;p18"/>
          <p:cNvPicPr preferRelativeResize="0"/>
          <p:nvPr/>
        </p:nvPicPr>
        <p:blipFill>
          <a:blip r:embed="rId3">
            <a:alphaModFix/>
          </a:blip>
          <a:stretch>
            <a:fillRect/>
          </a:stretch>
        </p:blipFill>
        <p:spPr>
          <a:xfrm>
            <a:off x="218575" y="4528000"/>
            <a:ext cx="1376325" cy="336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9"/>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Overview</a:t>
            </a:r>
            <a:endParaRPr/>
          </a:p>
        </p:txBody>
      </p:sp>
      <p:sp>
        <p:nvSpPr>
          <p:cNvPr id="146" name="Google Shape;146;p19"/>
          <p:cNvSpPr/>
          <p:nvPr/>
        </p:nvSpPr>
        <p:spPr>
          <a:xfrm>
            <a:off x="432350" y="1304875"/>
            <a:ext cx="2469300" cy="607800"/>
          </a:xfrm>
          <a:prstGeom prst="homePlate">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47" name="Google Shape;147;p19"/>
          <p:cNvSpPr txBox="1">
            <a:spLocks noGrp="1"/>
          </p:cNvSpPr>
          <p:nvPr>
            <p:ph type="body" idx="4294967295"/>
          </p:nvPr>
        </p:nvSpPr>
        <p:spPr>
          <a:xfrm>
            <a:off x="4323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400" i="1">
                <a:solidFill>
                  <a:schemeClr val="lt1"/>
                </a:solidFill>
              </a:rPr>
              <a:t>Explore Historical Trends</a:t>
            </a:r>
            <a:endParaRPr sz="1400" i="1">
              <a:solidFill>
                <a:schemeClr val="lt1"/>
              </a:solidFill>
            </a:endParaRPr>
          </a:p>
        </p:txBody>
      </p:sp>
      <p:sp>
        <p:nvSpPr>
          <p:cNvPr id="148" name="Google Shape;148;p19"/>
          <p:cNvSpPr txBox="1">
            <a:spLocks noGrp="1"/>
          </p:cNvSpPr>
          <p:nvPr>
            <p:ph type="body" idx="4294967295"/>
          </p:nvPr>
        </p:nvSpPr>
        <p:spPr>
          <a:xfrm>
            <a:off x="432350" y="2070575"/>
            <a:ext cx="2471700" cy="26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Time Series Analysis</a:t>
            </a:r>
            <a:endParaRPr sz="1600" b="1"/>
          </a:p>
          <a:p>
            <a:pPr marL="0" lvl="0" indent="0" algn="l" rtl="0">
              <a:spcBef>
                <a:spcPts val="800"/>
              </a:spcBef>
              <a:spcAft>
                <a:spcPts val="800"/>
              </a:spcAft>
              <a:buNone/>
            </a:pPr>
            <a:r>
              <a:rPr lang="en" sz="1600"/>
              <a:t>Explore historical trends regarding vacancy rates across Canada’s largest Industrial Real Estate markets </a:t>
            </a:r>
            <a:endParaRPr sz="1600"/>
          </a:p>
        </p:txBody>
      </p:sp>
      <p:sp>
        <p:nvSpPr>
          <p:cNvPr id="149" name="Google Shape;149;p19"/>
          <p:cNvSpPr/>
          <p:nvPr/>
        </p:nvSpPr>
        <p:spPr>
          <a:xfrm>
            <a:off x="3044777" y="1304875"/>
            <a:ext cx="2760600" cy="607800"/>
          </a:xfrm>
          <a:prstGeom prst="chevron">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50" name="Google Shape;150;p19"/>
          <p:cNvSpPr txBox="1">
            <a:spLocks noGrp="1"/>
          </p:cNvSpPr>
          <p:nvPr>
            <p:ph type="body" idx="4294967295"/>
          </p:nvPr>
        </p:nvSpPr>
        <p:spPr>
          <a:xfrm>
            <a:off x="3336150" y="1451576"/>
            <a:ext cx="22572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300" i="1">
                <a:solidFill>
                  <a:schemeClr val="lt1"/>
                </a:solidFill>
              </a:rPr>
              <a:t>Determine variables offering the most predictive power</a:t>
            </a:r>
            <a:endParaRPr sz="1300" i="1">
              <a:solidFill>
                <a:schemeClr val="lt1"/>
              </a:solidFill>
            </a:endParaRPr>
          </a:p>
        </p:txBody>
      </p:sp>
      <p:sp>
        <p:nvSpPr>
          <p:cNvPr id="151" name="Google Shape;151;p19"/>
          <p:cNvSpPr txBox="1">
            <a:spLocks noGrp="1"/>
          </p:cNvSpPr>
          <p:nvPr>
            <p:ph type="body" idx="4294967295"/>
          </p:nvPr>
        </p:nvSpPr>
        <p:spPr>
          <a:xfrm>
            <a:off x="2968575" y="2070575"/>
            <a:ext cx="3051000" cy="26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6 Variables identified as “best”</a:t>
            </a:r>
            <a:endParaRPr sz="1600" b="1"/>
          </a:p>
          <a:p>
            <a:pPr marL="0" lvl="0" indent="0" algn="l" rtl="0">
              <a:spcBef>
                <a:spcPts val="800"/>
              </a:spcBef>
              <a:spcAft>
                <a:spcPts val="0"/>
              </a:spcAft>
              <a:buNone/>
            </a:pPr>
            <a:r>
              <a:rPr lang="en" sz="1600"/>
              <a:t>Narrow down variables to the ones that offer highest predictive power and construct linear regression model</a:t>
            </a:r>
            <a:endParaRPr sz="1600"/>
          </a:p>
          <a:p>
            <a:pPr marL="457200" lvl="0" indent="0" algn="l" rtl="0">
              <a:spcBef>
                <a:spcPts val="800"/>
              </a:spcBef>
              <a:spcAft>
                <a:spcPts val="800"/>
              </a:spcAft>
              <a:buNone/>
            </a:pPr>
            <a:endParaRPr sz="1600"/>
          </a:p>
        </p:txBody>
      </p:sp>
      <p:sp>
        <p:nvSpPr>
          <p:cNvPr id="152" name="Google Shape;152;p19"/>
          <p:cNvSpPr/>
          <p:nvPr/>
        </p:nvSpPr>
        <p:spPr>
          <a:xfrm>
            <a:off x="5948502" y="1304875"/>
            <a:ext cx="2760600" cy="607800"/>
          </a:xfrm>
          <a:prstGeom prst="chevron">
            <a:avLst>
              <a:gd name="adj" fmla="val 50000"/>
            </a:avLst>
          </a:prstGeom>
          <a:solidFill>
            <a:schemeClr val="dk1"/>
          </a:solidFill>
          <a:ln>
            <a:noFill/>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53" name="Google Shape;153;p19"/>
          <p:cNvSpPr txBox="1">
            <a:spLocks noGrp="1"/>
          </p:cNvSpPr>
          <p:nvPr>
            <p:ph type="body" idx="4294967295"/>
          </p:nvPr>
        </p:nvSpPr>
        <p:spPr>
          <a:xfrm>
            <a:off x="6236800" y="1451575"/>
            <a:ext cx="3051000" cy="314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500" i="1">
                <a:solidFill>
                  <a:schemeClr val="lt1"/>
                </a:solidFill>
              </a:rPr>
              <a:t>Using the Predictive Model</a:t>
            </a:r>
            <a:endParaRPr sz="1500" i="1">
              <a:solidFill>
                <a:schemeClr val="lt1"/>
              </a:solidFill>
            </a:endParaRPr>
          </a:p>
        </p:txBody>
      </p:sp>
      <p:sp>
        <p:nvSpPr>
          <p:cNvPr id="154" name="Google Shape;154;p19"/>
          <p:cNvSpPr txBox="1">
            <a:spLocks noGrp="1"/>
          </p:cNvSpPr>
          <p:nvPr>
            <p:ph type="body" idx="4294967295"/>
          </p:nvPr>
        </p:nvSpPr>
        <p:spPr>
          <a:xfrm>
            <a:off x="6254225" y="2070575"/>
            <a:ext cx="2578200" cy="26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t>Model offers direction “where to start looking”</a:t>
            </a:r>
            <a:endParaRPr sz="1600" b="1"/>
          </a:p>
          <a:p>
            <a:pPr marL="0" lvl="0" indent="0" algn="l" rtl="0">
              <a:spcBef>
                <a:spcPts val="800"/>
              </a:spcBef>
              <a:spcAft>
                <a:spcPts val="800"/>
              </a:spcAft>
              <a:buNone/>
            </a:pPr>
            <a:r>
              <a:rPr lang="en" sz="1600"/>
              <a:t>A tool allowing decision makers to stay updated and offer notification on where to focus attention on potential deals</a:t>
            </a:r>
            <a:endParaRPr sz="1600"/>
          </a:p>
        </p:txBody>
      </p:sp>
      <p:pic>
        <p:nvPicPr>
          <p:cNvPr id="155" name="Google Shape;155;p19"/>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0"/>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grpSp>
        <p:nvGrpSpPr>
          <p:cNvPr id="161" name="Google Shape;161;p20"/>
          <p:cNvGrpSpPr/>
          <p:nvPr/>
        </p:nvGrpSpPr>
        <p:grpSpPr>
          <a:xfrm>
            <a:off x="431788" y="1017858"/>
            <a:ext cx="8088151" cy="3604985"/>
            <a:chOff x="431925" y="1304875"/>
            <a:chExt cx="2628925" cy="3416400"/>
          </a:xfrm>
        </p:grpSpPr>
        <p:sp>
          <p:nvSpPr>
            <p:cNvPr id="162" name="Google Shape;162;p20"/>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0"/>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20"/>
          <p:cNvSpPr txBox="1">
            <a:spLocks noGrp="1"/>
          </p:cNvSpPr>
          <p:nvPr>
            <p:ph type="body" idx="4294967295"/>
          </p:nvPr>
        </p:nvSpPr>
        <p:spPr>
          <a:xfrm>
            <a:off x="597310" y="1550200"/>
            <a:ext cx="6842400" cy="26817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Clr>
                <a:srgbClr val="000000"/>
              </a:buClr>
              <a:buSzPts val="1200"/>
              <a:buAutoNum type="arabicPeriod"/>
            </a:pPr>
            <a:r>
              <a:rPr lang="en" sz="1200">
                <a:solidFill>
                  <a:srgbClr val="000000"/>
                </a:solidFill>
              </a:rPr>
              <a:t>Establish the Objective as Minimizing Investment Risk</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 sz="1200">
                <a:solidFill>
                  <a:srgbClr val="000000"/>
                </a:solidFill>
              </a:rPr>
              <a:t>Build Analytical File</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 sz="1200">
                <a:solidFill>
                  <a:srgbClr val="000000"/>
                </a:solidFill>
              </a:rPr>
              <a:t>Establish Vacancy Rate as the Target Variable </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 sz="1200">
                <a:solidFill>
                  <a:srgbClr val="000000"/>
                </a:solidFill>
              </a:rPr>
              <a:t>Determine Predictors associated with the Target Variable</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 sz="1200">
                <a:solidFill>
                  <a:srgbClr val="000000"/>
                </a:solidFill>
              </a:rPr>
              <a:t>Explore Historical Trends within Vacancy Rate and Analyze Key Variables</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 sz="1200">
                <a:solidFill>
                  <a:srgbClr val="000000"/>
                </a:solidFill>
              </a:rPr>
              <a:t>Perform Significance Tests for Variables and perform EDA’s</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 sz="1200">
                <a:solidFill>
                  <a:srgbClr val="000000"/>
                </a:solidFill>
              </a:rPr>
              <a:t>Perform Regression Analysis</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 sz="1200">
                <a:solidFill>
                  <a:srgbClr val="000000"/>
                </a:solidFill>
              </a:rPr>
              <a:t>Analyze Variable Contribution and Relationship on Target Variable</a:t>
            </a:r>
            <a:endParaRPr sz="1200">
              <a:solidFill>
                <a:srgbClr val="000000"/>
              </a:solidFill>
            </a:endParaRPr>
          </a:p>
          <a:p>
            <a:pPr marL="457200" lvl="0" indent="-304800" algn="l" rtl="0">
              <a:lnSpc>
                <a:spcPct val="150000"/>
              </a:lnSpc>
              <a:spcBef>
                <a:spcPts val="0"/>
              </a:spcBef>
              <a:spcAft>
                <a:spcPts val="0"/>
              </a:spcAft>
              <a:buClr>
                <a:srgbClr val="000000"/>
              </a:buClr>
              <a:buSzPts val="1200"/>
              <a:buAutoNum type="arabicPeriod"/>
            </a:pPr>
            <a:r>
              <a:rPr lang="en" sz="1200">
                <a:solidFill>
                  <a:srgbClr val="000000"/>
                </a:solidFill>
              </a:rPr>
              <a:t>Provide Insights and Recommendations</a:t>
            </a:r>
            <a:endParaRPr sz="1200">
              <a:solidFill>
                <a:srgbClr val="000000"/>
              </a:solidFill>
            </a:endParaRPr>
          </a:p>
          <a:p>
            <a:pPr marL="0" lvl="0" indent="0" algn="l" rtl="0">
              <a:spcBef>
                <a:spcPts val="0"/>
              </a:spcBef>
              <a:spcAft>
                <a:spcPts val="0"/>
              </a:spcAft>
              <a:buNone/>
            </a:pPr>
            <a:endParaRPr sz="1200">
              <a:solidFill>
                <a:srgbClr val="000000"/>
              </a:solidFill>
            </a:endParaRPr>
          </a:p>
          <a:p>
            <a:pPr marL="457200" lvl="0" indent="0" algn="l" rtl="0">
              <a:spcBef>
                <a:spcPts val="0"/>
              </a:spcBef>
              <a:spcAft>
                <a:spcPts val="0"/>
              </a:spcAft>
              <a:buNone/>
            </a:pPr>
            <a:endParaRPr sz="1200">
              <a:solidFill>
                <a:srgbClr val="000000"/>
              </a:solidFill>
            </a:endParaRPr>
          </a:p>
          <a:p>
            <a:pPr marL="457200" lvl="0" indent="0" algn="l" rtl="0">
              <a:lnSpc>
                <a:spcPct val="150000"/>
              </a:lnSpc>
              <a:spcBef>
                <a:spcPts val="0"/>
              </a:spcBef>
              <a:spcAft>
                <a:spcPts val="1600"/>
              </a:spcAft>
              <a:buNone/>
            </a:pPr>
            <a:endParaRPr sz="1200"/>
          </a:p>
        </p:txBody>
      </p:sp>
      <p:sp>
        <p:nvSpPr>
          <p:cNvPr id="165" name="Google Shape;165;p20"/>
          <p:cNvSpPr txBox="1"/>
          <p:nvPr/>
        </p:nvSpPr>
        <p:spPr>
          <a:xfrm>
            <a:off x="469147" y="1053149"/>
            <a:ext cx="35832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rgbClr val="FFFFFF"/>
                </a:solidFill>
                <a:latin typeface="Roboto"/>
                <a:ea typeface="Roboto"/>
                <a:cs typeface="Roboto"/>
                <a:sym typeface="Roboto"/>
              </a:rPr>
              <a:t>Industrial Real-Estate Analysis</a:t>
            </a:r>
            <a:endParaRPr sz="2000">
              <a:solidFill>
                <a:srgbClr val="FFFFFF"/>
              </a:solidFill>
              <a:latin typeface="Roboto"/>
              <a:ea typeface="Roboto"/>
              <a:cs typeface="Roboto"/>
              <a:sym typeface="Roboto"/>
            </a:endParaRPr>
          </a:p>
        </p:txBody>
      </p:sp>
      <p:pic>
        <p:nvPicPr>
          <p:cNvPr id="166" name="Google Shape;166;p20"/>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1"/>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Summary of Key Findings of Data Audit</a:t>
            </a:r>
            <a:endParaRPr/>
          </a:p>
        </p:txBody>
      </p:sp>
      <p:grpSp>
        <p:nvGrpSpPr>
          <p:cNvPr id="172" name="Google Shape;172;p21"/>
          <p:cNvGrpSpPr/>
          <p:nvPr/>
        </p:nvGrpSpPr>
        <p:grpSpPr>
          <a:xfrm>
            <a:off x="431777" y="1017914"/>
            <a:ext cx="8082367" cy="3602594"/>
            <a:chOff x="431925" y="1304875"/>
            <a:chExt cx="2628925" cy="3416400"/>
          </a:xfrm>
        </p:grpSpPr>
        <p:sp>
          <p:nvSpPr>
            <p:cNvPr id="173" name="Google Shape;173;p21"/>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1"/>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 name="Google Shape;175;p21"/>
          <p:cNvSpPr txBox="1">
            <a:spLocks noGrp="1"/>
          </p:cNvSpPr>
          <p:nvPr>
            <p:ph type="body" idx="4294967295"/>
          </p:nvPr>
        </p:nvSpPr>
        <p:spPr>
          <a:xfrm>
            <a:off x="597310" y="1550200"/>
            <a:ext cx="6842400" cy="26817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000000"/>
              </a:buClr>
              <a:buSzPts val="1800"/>
              <a:buAutoNum type="arabicPeriod"/>
            </a:pPr>
            <a:r>
              <a:rPr lang="en">
                <a:solidFill>
                  <a:srgbClr val="000000"/>
                </a:solidFill>
              </a:rPr>
              <a:t>21 Key Variables</a:t>
            </a:r>
            <a:endParaRPr>
              <a:solidFill>
                <a:srgbClr val="000000"/>
              </a:solidFill>
            </a:endParaRPr>
          </a:p>
          <a:p>
            <a:pPr marL="457200" lvl="0" indent="-342900" algn="l" rtl="0">
              <a:lnSpc>
                <a:spcPct val="150000"/>
              </a:lnSpc>
              <a:spcBef>
                <a:spcPts val="0"/>
              </a:spcBef>
              <a:spcAft>
                <a:spcPts val="0"/>
              </a:spcAft>
              <a:buClr>
                <a:srgbClr val="000000"/>
              </a:buClr>
              <a:buSzPts val="1800"/>
              <a:buAutoNum type="arabicPeriod"/>
            </a:pPr>
            <a:r>
              <a:rPr lang="en">
                <a:solidFill>
                  <a:srgbClr val="000000"/>
                </a:solidFill>
              </a:rPr>
              <a:t>Data Provided for Quarters from 1990 to 2020</a:t>
            </a:r>
            <a:endParaRPr>
              <a:solidFill>
                <a:srgbClr val="000000"/>
              </a:solidFill>
            </a:endParaRPr>
          </a:p>
          <a:p>
            <a:pPr marL="457200" lvl="0" indent="-342900" algn="l" rtl="0">
              <a:lnSpc>
                <a:spcPct val="150000"/>
              </a:lnSpc>
              <a:spcBef>
                <a:spcPts val="0"/>
              </a:spcBef>
              <a:spcAft>
                <a:spcPts val="0"/>
              </a:spcAft>
              <a:buClr>
                <a:srgbClr val="000000"/>
              </a:buClr>
              <a:buSzPts val="1800"/>
              <a:buAutoNum type="arabicPeriod"/>
            </a:pPr>
            <a:r>
              <a:rPr lang="en">
                <a:solidFill>
                  <a:srgbClr val="000000"/>
                </a:solidFill>
              </a:rPr>
              <a:t>Most Values Missing from 1990 - 2000</a:t>
            </a:r>
            <a:endParaRPr>
              <a:solidFill>
                <a:srgbClr val="000000"/>
              </a:solidFill>
            </a:endParaRPr>
          </a:p>
          <a:p>
            <a:pPr marL="457200" lvl="0" indent="-342900" algn="l" rtl="0">
              <a:lnSpc>
                <a:spcPct val="150000"/>
              </a:lnSpc>
              <a:spcBef>
                <a:spcPts val="0"/>
              </a:spcBef>
              <a:spcAft>
                <a:spcPts val="0"/>
              </a:spcAft>
              <a:buClr>
                <a:srgbClr val="000000"/>
              </a:buClr>
              <a:buSzPts val="1800"/>
              <a:buAutoNum type="arabicPeriod"/>
            </a:pPr>
            <a:r>
              <a:rPr lang="en">
                <a:solidFill>
                  <a:srgbClr val="000000"/>
                </a:solidFill>
              </a:rPr>
              <a:t>110 Missing Values for Sublease Space - Dropped Variable</a:t>
            </a:r>
            <a:endParaRPr>
              <a:solidFill>
                <a:srgbClr val="000000"/>
              </a:solidFill>
            </a:endParaRPr>
          </a:p>
          <a:p>
            <a:pPr marL="0" lvl="0" indent="0" algn="l" rtl="0">
              <a:lnSpc>
                <a:spcPct val="150000"/>
              </a:lnSpc>
              <a:spcBef>
                <a:spcPts val="0"/>
              </a:spcBef>
              <a:spcAft>
                <a:spcPts val="0"/>
              </a:spcAft>
              <a:buNone/>
            </a:pPr>
            <a:endParaRPr sz="1200">
              <a:solidFill>
                <a:srgbClr val="000000"/>
              </a:solidFill>
            </a:endParaRPr>
          </a:p>
          <a:p>
            <a:pPr marL="0" lvl="0" indent="0" algn="l" rtl="0">
              <a:spcBef>
                <a:spcPts val="0"/>
              </a:spcBef>
              <a:spcAft>
                <a:spcPts val="0"/>
              </a:spcAft>
              <a:buNone/>
            </a:pPr>
            <a:endParaRPr sz="1200">
              <a:solidFill>
                <a:srgbClr val="000000"/>
              </a:solidFill>
            </a:endParaRPr>
          </a:p>
          <a:p>
            <a:pPr marL="457200" lvl="0" indent="0" algn="l" rtl="0">
              <a:spcBef>
                <a:spcPts val="0"/>
              </a:spcBef>
              <a:spcAft>
                <a:spcPts val="0"/>
              </a:spcAft>
              <a:buNone/>
            </a:pPr>
            <a:endParaRPr sz="1200">
              <a:solidFill>
                <a:srgbClr val="000000"/>
              </a:solidFill>
            </a:endParaRPr>
          </a:p>
          <a:p>
            <a:pPr marL="457200" lvl="0" indent="0" algn="l" rtl="0">
              <a:lnSpc>
                <a:spcPct val="150000"/>
              </a:lnSpc>
              <a:spcBef>
                <a:spcPts val="0"/>
              </a:spcBef>
              <a:spcAft>
                <a:spcPts val="1600"/>
              </a:spcAft>
              <a:buNone/>
            </a:pPr>
            <a:endParaRPr sz="1200"/>
          </a:p>
        </p:txBody>
      </p:sp>
      <p:sp>
        <p:nvSpPr>
          <p:cNvPr id="176" name="Google Shape;176;p21"/>
          <p:cNvSpPr txBox="1"/>
          <p:nvPr/>
        </p:nvSpPr>
        <p:spPr>
          <a:xfrm>
            <a:off x="469147" y="1053149"/>
            <a:ext cx="35832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rgbClr val="FFFFFF"/>
                </a:solidFill>
                <a:latin typeface="Roboto"/>
                <a:ea typeface="Roboto"/>
                <a:cs typeface="Roboto"/>
                <a:sym typeface="Roboto"/>
              </a:rPr>
              <a:t>Industrial Real-Estate Analysis</a:t>
            </a:r>
            <a:endParaRPr sz="2000">
              <a:solidFill>
                <a:srgbClr val="FFFFFF"/>
              </a:solidFill>
              <a:latin typeface="Roboto"/>
              <a:ea typeface="Roboto"/>
              <a:cs typeface="Roboto"/>
              <a:sym typeface="Roboto"/>
            </a:endParaRPr>
          </a:p>
        </p:txBody>
      </p:sp>
      <p:pic>
        <p:nvPicPr>
          <p:cNvPr id="177" name="Google Shape;177;p21"/>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2"/>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Key Findings of Data Audit</a:t>
            </a:r>
            <a:endParaRPr/>
          </a:p>
        </p:txBody>
      </p:sp>
      <p:grpSp>
        <p:nvGrpSpPr>
          <p:cNvPr id="183" name="Google Shape;183;p22"/>
          <p:cNvGrpSpPr/>
          <p:nvPr/>
        </p:nvGrpSpPr>
        <p:grpSpPr>
          <a:xfrm>
            <a:off x="421910" y="1017833"/>
            <a:ext cx="8410457" cy="3592686"/>
            <a:chOff x="431925" y="1304875"/>
            <a:chExt cx="2628925" cy="3416400"/>
          </a:xfrm>
        </p:grpSpPr>
        <p:sp>
          <p:nvSpPr>
            <p:cNvPr id="184" name="Google Shape;184;p22"/>
            <p:cNvSpPr txBox="1"/>
            <p:nvPr/>
          </p:nvSpPr>
          <p:spPr>
            <a:xfrm>
              <a:off x="431925"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4319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 name="Google Shape;186;p22"/>
          <p:cNvSpPr txBox="1"/>
          <p:nvPr/>
        </p:nvSpPr>
        <p:spPr>
          <a:xfrm>
            <a:off x="469151" y="1053150"/>
            <a:ext cx="5010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rgbClr val="FFFFFF"/>
                </a:solidFill>
                <a:latin typeface="Roboto"/>
                <a:ea typeface="Roboto"/>
                <a:cs typeface="Roboto"/>
                <a:sym typeface="Roboto"/>
              </a:rPr>
              <a:t>Value of Vacant Commercial Real Estate (2020) </a:t>
            </a:r>
            <a:endParaRPr sz="2000">
              <a:solidFill>
                <a:srgbClr val="FFFFFF"/>
              </a:solidFill>
              <a:latin typeface="Roboto"/>
              <a:ea typeface="Roboto"/>
              <a:cs typeface="Roboto"/>
              <a:sym typeface="Roboto"/>
            </a:endParaRPr>
          </a:p>
        </p:txBody>
      </p:sp>
      <p:graphicFrame>
        <p:nvGraphicFramePr>
          <p:cNvPr id="187" name="Google Shape;187;p22"/>
          <p:cNvGraphicFramePr/>
          <p:nvPr/>
        </p:nvGraphicFramePr>
        <p:xfrm>
          <a:off x="952500" y="1809750"/>
          <a:ext cx="3000000" cy="3000000"/>
        </p:xfrm>
        <a:graphic>
          <a:graphicData uri="http://schemas.openxmlformats.org/drawingml/2006/table">
            <a:tbl>
              <a:tblPr>
                <a:noFill/>
                <a:tableStyleId>{6DE9EB26-D006-4F47-A9C7-A653503041FF}</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 b="1"/>
                        <a:t>City</a:t>
                      </a:r>
                      <a:endParaRPr b="1"/>
                    </a:p>
                  </a:txBody>
                  <a:tcPr marL="91425" marR="91425" marT="91425" marB="91425"/>
                </a:tc>
                <a:tc>
                  <a:txBody>
                    <a:bodyPr/>
                    <a:lstStyle/>
                    <a:p>
                      <a:pPr marL="0" lvl="0" indent="0" algn="ctr" rtl="0">
                        <a:spcBef>
                          <a:spcPts val="0"/>
                        </a:spcBef>
                        <a:spcAft>
                          <a:spcPts val="0"/>
                        </a:spcAft>
                        <a:buNone/>
                      </a:pPr>
                      <a:r>
                        <a:rPr lang="en" b="1"/>
                        <a:t>Avg Value of Industrial Vacant Property</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t>Toronto</a:t>
                      </a:r>
                      <a:endParaRPr/>
                    </a:p>
                  </a:txBody>
                  <a:tcPr marL="91425" marR="91425" marT="91425" marB="91425"/>
                </a:tc>
                <a:tc>
                  <a:txBody>
                    <a:bodyPr/>
                    <a:lstStyle/>
                    <a:p>
                      <a:pPr marL="0" lvl="0" indent="0" algn="ctr" rtl="0">
                        <a:spcBef>
                          <a:spcPts val="0"/>
                        </a:spcBef>
                        <a:spcAft>
                          <a:spcPts val="0"/>
                        </a:spcAft>
                        <a:buNone/>
                      </a:pPr>
                      <a:r>
                        <a:rPr lang="en"/>
                        <a:t>$10,566,488.86</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t>Calgary</a:t>
                      </a:r>
                      <a:endParaRPr/>
                    </a:p>
                  </a:txBody>
                  <a:tcPr marL="91425" marR="91425" marT="91425" marB="91425"/>
                </a:tc>
                <a:tc>
                  <a:txBody>
                    <a:bodyPr/>
                    <a:lstStyle/>
                    <a:p>
                      <a:pPr marL="0" lvl="0" indent="0" algn="ctr" rtl="0">
                        <a:spcBef>
                          <a:spcPts val="0"/>
                        </a:spcBef>
                        <a:spcAft>
                          <a:spcPts val="0"/>
                        </a:spcAft>
                        <a:buNone/>
                      </a:pPr>
                      <a:r>
                        <a:rPr lang="en"/>
                        <a:t>$4,825,024.53</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a:t>Halifax</a:t>
                      </a:r>
                      <a:endParaRPr/>
                    </a:p>
                  </a:txBody>
                  <a:tcPr marL="91425" marR="91425" marT="91425" marB="91425"/>
                </a:tc>
                <a:tc>
                  <a:txBody>
                    <a:bodyPr/>
                    <a:lstStyle/>
                    <a:p>
                      <a:pPr marL="0" lvl="0" indent="0" algn="ctr" rtl="0">
                        <a:spcBef>
                          <a:spcPts val="0"/>
                        </a:spcBef>
                        <a:spcAft>
                          <a:spcPts val="0"/>
                        </a:spcAft>
                        <a:buNone/>
                      </a:pPr>
                      <a:r>
                        <a:rPr lang="en"/>
                        <a:t>$1,024,694.27</a:t>
                      </a:r>
                      <a:endParaRPr/>
                    </a:p>
                  </a:txBody>
                  <a:tcPr marL="91425" marR="91425" marT="91425" marB="91425"/>
                </a:tc>
                <a:extLst>
                  <a:ext uri="{0D108BD9-81ED-4DB2-BD59-A6C34878D82A}">
                    <a16:rowId xmlns:a16="http://schemas.microsoft.com/office/drawing/2014/main" val="10003"/>
                  </a:ext>
                </a:extLst>
              </a:tr>
            </a:tbl>
          </a:graphicData>
        </a:graphic>
      </p:graphicFrame>
      <p:pic>
        <p:nvPicPr>
          <p:cNvPr id="188" name="Google Shape;188;p22"/>
          <p:cNvPicPr preferRelativeResize="0"/>
          <p:nvPr/>
        </p:nvPicPr>
        <p:blipFill>
          <a:blip r:embed="rId3">
            <a:alphaModFix/>
          </a:blip>
          <a:stretch>
            <a:fillRect/>
          </a:stretch>
        </p:blipFill>
        <p:spPr>
          <a:xfrm>
            <a:off x="223675" y="4742625"/>
            <a:ext cx="1376325" cy="336625"/>
          </a:xfrm>
          <a:prstGeom prst="rect">
            <a:avLst/>
          </a:prstGeom>
          <a:noFill/>
          <a:ln>
            <a:noFill/>
          </a:ln>
        </p:spPr>
      </p:pic>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1247</Words>
  <Application>Microsoft Office PowerPoint</Application>
  <PresentationFormat>On-screen Show (16:9)</PresentationFormat>
  <Paragraphs>230</Paragraphs>
  <Slides>25</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Roboto</vt:lpstr>
      <vt:lpstr>Calibri</vt:lpstr>
      <vt:lpstr>Geometric</vt:lpstr>
      <vt:lpstr>Analyzing the Canadian Industrial Real Estate Market</vt:lpstr>
      <vt:lpstr>Agenda</vt:lpstr>
      <vt:lpstr>Introduction</vt:lpstr>
      <vt:lpstr>Key Challenges</vt:lpstr>
      <vt:lpstr>Research Objectives</vt:lpstr>
      <vt:lpstr>Overview</vt:lpstr>
      <vt:lpstr>Methodology</vt:lpstr>
      <vt:lpstr>Summary of Key Findings of Data Audit</vt:lpstr>
      <vt:lpstr>Key Findings of Data Audit</vt:lpstr>
      <vt:lpstr>PowerPoint Presentation</vt:lpstr>
      <vt:lpstr>Creation of the Analytical File</vt:lpstr>
      <vt:lpstr>Creation of the Analytical File</vt:lpstr>
      <vt:lpstr>PowerPoint Presentation</vt:lpstr>
      <vt:lpstr>Creation of the Analytical File</vt:lpstr>
      <vt:lpstr>Initial Correlation Analysis - Vacancy Rate</vt:lpstr>
      <vt:lpstr>Building the Regression Model - Analytical Results</vt:lpstr>
      <vt:lpstr>Final Regression Model and Variable Report</vt:lpstr>
      <vt:lpstr>Final Regression Model and Variable Report</vt:lpstr>
      <vt:lpstr>Ranking of Lowest Vacancy Rates in Toronto</vt:lpstr>
      <vt:lpstr>Implementation</vt:lpstr>
      <vt:lpstr>Practical Context of Key Findings</vt:lpstr>
      <vt:lpstr>Identifying Growth and Potential</vt:lpstr>
      <vt:lpstr>Amazon’s Investment in Toronto East</vt:lpstr>
      <vt:lpstr>Suggestions to Fiera Real Estate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Canadian Industrial Real Estate Market</dc:title>
  <cp:lastModifiedBy>Shamil Samsudeen</cp:lastModifiedBy>
  <cp:revision>1</cp:revision>
  <dcterms:modified xsi:type="dcterms:W3CDTF">2021-05-03T21:11:19Z</dcterms:modified>
</cp:coreProperties>
</file>